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329" r:id="rId2"/>
    <p:sldId id="333" r:id="rId3"/>
    <p:sldId id="328" r:id="rId4"/>
    <p:sldId id="327" r:id="rId5"/>
    <p:sldId id="275" r:id="rId6"/>
    <p:sldId id="276" r:id="rId7"/>
    <p:sldId id="278" r:id="rId8"/>
    <p:sldId id="318" r:id="rId9"/>
    <p:sldId id="287" r:id="rId10"/>
    <p:sldId id="308" r:id="rId11"/>
    <p:sldId id="280" r:id="rId12"/>
    <p:sldId id="330" r:id="rId13"/>
    <p:sldId id="282" r:id="rId14"/>
    <p:sldId id="315" r:id="rId15"/>
    <p:sldId id="320" r:id="rId16"/>
    <p:sldId id="322" r:id="rId17"/>
    <p:sldId id="307" r:id="rId18"/>
    <p:sldId id="323" r:id="rId19"/>
    <p:sldId id="281" r:id="rId20"/>
    <p:sldId id="314" r:id="rId21"/>
    <p:sldId id="311" r:id="rId22"/>
    <p:sldId id="286" r:id="rId23"/>
    <p:sldId id="288"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3"/>
    <a:srgbClr val="DDDED0"/>
    <a:srgbClr val="F0F1EC"/>
    <a:srgbClr val="006E85"/>
    <a:srgbClr val="B42C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16" autoAdjust="0"/>
    <p:restoredTop sz="99568" autoAdjust="0"/>
  </p:normalViewPr>
  <p:slideViewPr>
    <p:cSldViewPr>
      <p:cViewPr varScale="1">
        <p:scale>
          <a:sx n="87" d="100"/>
          <a:sy n="87" d="100"/>
        </p:scale>
        <p:origin x="355" y="67"/>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8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226277F-4BD7-4698-8EC5-1A2DA59272E2}" type="datetimeFigureOut">
              <a:rPr lang="en-US" smtClean="0"/>
              <a:pPr/>
              <a:t>1/21/2020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E3D94E-93C9-49E9-9D64-0F8910EE7CCF}" type="slidenum">
              <a:rPr lang="en-US" smtClean="0"/>
              <a:pPr/>
              <a:t>‹#›</a:t>
            </a:fld>
            <a:endParaRPr lang="en-US" dirty="0"/>
          </a:p>
        </p:txBody>
      </p:sp>
    </p:spTree>
    <p:extLst>
      <p:ext uri="{BB962C8B-B14F-4D97-AF65-F5344CB8AC3E}">
        <p14:creationId xmlns:p14="http://schemas.microsoft.com/office/powerpoint/2010/main" val="1627332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67DBD9-0AAF-41A9-A936-39DF943E8DBC}" type="datetimeFigureOut">
              <a:rPr lang="en-US" smtClean="0"/>
              <a:pPr/>
              <a:t>1/21/2020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B3A625-8E21-4788-91C9-CDCF6225C2C0}" type="slidenum">
              <a:rPr lang="en-US" smtClean="0"/>
              <a:pPr/>
              <a:t>‹#›</a:t>
            </a:fld>
            <a:endParaRPr lang="en-US" dirty="0"/>
          </a:p>
        </p:txBody>
      </p:sp>
    </p:spTree>
    <p:extLst>
      <p:ext uri="{BB962C8B-B14F-4D97-AF65-F5344CB8AC3E}">
        <p14:creationId xmlns:p14="http://schemas.microsoft.com/office/powerpoint/2010/main" val="393253729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1</a:t>
            </a:fld>
            <a:endParaRPr lang="en-US" dirty="0"/>
          </a:p>
        </p:txBody>
      </p:sp>
    </p:spTree>
    <p:extLst>
      <p:ext uri="{BB962C8B-B14F-4D97-AF65-F5344CB8AC3E}">
        <p14:creationId xmlns:p14="http://schemas.microsoft.com/office/powerpoint/2010/main" val="382386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11</a:t>
            </a:fld>
            <a:endParaRPr lang="en-US" dirty="0"/>
          </a:p>
        </p:txBody>
      </p:sp>
    </p:spTree>
    <p:extLst>
      <p:ext uri="{BB962C8B-B14F-4D97-AF65-F5344CB8AC3E}">
        <p14:creationId xmlns:p14="http://schemas.microsoft.com/office/powerpoint/2010/main" val="3888563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12</a:t>
            </a:fld>
            <a:endParaRPr lang="en-US" dirty="0"/>
          </a:p>
        </p:txBody>
      </p:sp>
    </p:spTree>
    <p:extLst>
      <p:ext uri="{BB962C8B-B14F-4D97-AF65-F5344CB8AC3E}">
        <p14:creationId xmlns:p14="http://schemas.microsoft.com/office/powerpoint/2010/main" val="1132321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13</a:t>
            </a:fld>
            <a:endParaRPr lang="en-US" dirty="0"/>
          </a:p>
        </p:txBody>
      </p:sp>
    </p:spTree>
    <p:extLst>
      <p:ext uri="{BB962C8B-B14F-4D97-AF65-F5344CB8AC3E}">
        <p14:creationId xmlns:p14="http://schemas.microsoft.com/office/powerpoint/2010/main" val="4111252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14</a:t>
            </a:fld>
            <a:endParaRPr lang="en-US" dirty="0"/>
          </a:p>
        </p:txBody>
      </p:sp>
    </p:spTree>
    <p:extLst>
      <p:ext uri="{BB962C8B-B14F-4D97-AF65-F5344CB8AC3E}">
        <p14:creationId xmlns:p14="http://schemas.microsoft.com/office/powerpoint/2010/main" val="3381318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15</a:t>
            </a:fld>
            <a:endParaRPr lang="en-US" dirty="0"/>
          </a:p>
        </p:txBody>
      </p:sp>
    </p:spTree>
    <p:extLst>
      <p:ext uri="{BB962C8B-B14F-4D97-AF65-F5344CB8AC3E}">
        <p14:creationId xmlns:p14="http://schemas.microsoft.com/office/powerpoint/2010/main" val="346864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16</a:t>
            </a:fld>
            <a:endParaRPr lang="en-US" dirty="0"/>
          </a:p>
        </p:txBody>
      </p:sp>
    </p:spTree>
    <p:extLst>
      <p:ext uri="{BB962C8B-B14F-4D97-AF65-F5344CB8AC3E}">
        <p14:creationId xmlns:p14="http://schemas.microsoft.com/office/powerpoint/2010/main" val="1909552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17</a:t>
            </a:fld>
            <a:endParaRPr lang="en-US" dirty="0"/>
          </a:p>
        </p:txBody>
      </p:sp>
    </p:spTree>
    <p:extLst>
      <p:ext uri="{BB962C8B-B14F-4D97-AF65-F5344CB8AC3E}">
        <p14:creationId xmlns:p14="http://schemas.microsoft.com/office/powerpoint/2010/main" val="1562178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18</a:t>
            </a:fld>
            <a:endParaRPr lang="en-US" dirty="0"/>
          </a:p>
        </p:txBody>
      </p:sp>
    </p:spTree>
    <p:extLst>
      <p:ext uri="{BB962C8B-B14F-4D97-AF65-F5344CB8AC3E}">
        <p14:creationId xmlns:p14="http://schemas.microsoft.com/office/powerpoint/2010/main" val="2008564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19</a:t>
            </a:fld>
            <a:endParaRPr lang="en-US" dirty="0"/>
          </a:p>
        </p:txBody>
      </p:sp>
    </p:spTree>
    <p:extLst>
      <p:ext uri="{BB962C8B-B14F-4D97-AF65-F5344CB8AC3E}">
        <p14:creationId xmlns:p14="http://schemas.microsoft.com/office/powerpoint/2010/main" val="690306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20</a:t>
            </a:fld>
            <a:endParaRPr lang="en-US" dirty="0"/>
          </a:p>
        </p:txBody>
      </p:sp>
    </p:spTree>
    <p:extLst>
      <p:ext uri="{BB962C8B-B14F-4D97-AF65-F5344CB8AC3E}">
        <p14:creationId xmlns:p14="http://schemas.microsoft.com/office/powerpoint/2010/main" val="333456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3</a:t>
            </a:fld>
            <a:endParaRPr lang="en-US" dirty="0"/>
          </a:p>
        </p:txBody>
      </p:sp>
    </p:spTree>
    <p:extLst>
      <p:ext uri="{BB962C8B-B14F-4D97-AF65-F5344CB8AC3E}">
        <p14:creationId xmlns:p14="http://schemas.microsoft.com/office/powerpoint/2010/main" val="349950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21</a:t>
            </a:fld>
            <a:endParaRPr lang="en-US" dirty="0"/>
          </a:p>
        </p:txBody>
      </p:sp>
    </p:spTree>
    <p:extLst>
      <p:ext uri="{BB962C8B-B14F-4D97-AF65-F5344CB8AC3E}">
        <p14:creationId xmlns:p14="http://schemas.microsoft.com/office/powerpoint/2010/main" val="3030887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22</a:t>
            </a:fld>
            <a:endParaRPr lang="en-US" dirty="0"/>
          </a:p>
        </p:txBody>
      </p:sp>
    </p:spTree>
    <p:extLst>
      <p:ext uri="{BB962C8B-B14F-4D97-AF65-F5344CB8AC3E}">
        <p14:creationId xmlns:p14="http://schemas.microsoft.com/office/powerpoint/2010/main" val="3339836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23</a:t>
            </a:fld>
            <a:endParaRPr lang="en-US" dirty="0"/>
          </a:p>
        </p:txBody>
      </p:sp>
    </p:spTree>
    <p:extLst>
      <p:ext uri="{BB962C8B-B14F-4D97-AF65-F5344CB8AC3E}">
        <p14:creationId xmlns:p14="http://schemas.microsoft.com/office/powerpoint/2010/main" val="2620534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4</a:t>
            </a:fld>
            <a:endParaRPr lang="en-US" dirty="0"/>
          </a:p>
        </p:txBody>
      </p:sp>
    </p:spTree>
    <p:extLst>
      <p:ext uri="{BB962C8B-B14F-4D97-AF65-F5344CB8AC3E}">
        <p14:creationId xmlns:p14="http://schemas.microsoft.com/office/powerpoint/2010/main" val="427899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5</a:t>
            </a:fld>
            <a:endParaRPr lang="en-US" dirty="0"/>
          </a:p>
        </p:txBody>
      </p:sp>
    </p:spTree>
    <p:extLst>
      <p:ext uri="{BB962C8B-B14F-4D97-AF65-F5344CB8AC3E}">
        <p14:creationId xmlns:p14="http://schemas.microsoft.com/office/powerpoint/2010/main" val="1951699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6</a:t>
            </a:fld>
            <a:endParaRPr lang="en-US" dirty="0"/>
          </a:p>
        </p:txBody>
      </p:sp>
    </p:spTree>
    <p:extLst>
      <p:ext uri="{BB962C8B-B14F-4D97-AF65-F5344CB8AC3E}">
        <p14:creationId xmlns:p14="http://schemas.microsoft.com/office/powerpoint/2010/main" val="4104861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7</a:t>
            </a:fld>
            <a:endParaRPr lang="en-US" dirty="0"/>
          </a:p>
        </p:txBody>
      </p:sp>
    </p:spTree>
    <p:extLst>
      <p:ext uri="{BB962C8B-B14F-4D97-AF65-F5344CB8AC3E}">
        <p14:creationId xmlns:p14="http://schemas.microsoft.com/office/powerpoint/2010/main" val="728103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8</a:t>
            </a:fld>
            <a:endParaRPr lang="en-US" dirty="0"/>
          </a:p>
        </p:txBody>
      </p:sp>
    </p:spTree>
    <p:extLst>
      <p:ext uri="{BB962C8B-B14F-4D97-AF65-F5344CB8AC3E}">
        <p14:creationId xmlns:p14="http://schemas.microsoft.com/office/powerpoint/2010/main" val="1606273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9</a:t>
            </a:fld>
            <a:endParaRPr lang="en-US" dirty="0"/>
          </a:p>
        </p:txBody>
      </p:sp>
    </p:spTree>
    <p:extLst>
      <p:ext uri="{BB962C8B-B14F-4D97-AF65-F5344CB8AC3E}">
        <p14:creationId xmlns:p14="http://schemas.microsoft.com/office/powerpoint/2010/main" val="452653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3A625-8E21-4788-91C9-CDCF6225C2C0}" type="slidenum">
              <a:rPr lang="en-US" smtClean="0"/>
              <a:pPr/>
              <a:t>10</a:t>
            </a:fld>
            <a:endParaRPr lang="en-US" dirty="0"/>
          </a:p>
        </p:txBody>
      </p:sp>
    </p:spTree>
    <p:extLst>
      <p:ext uri="{BB962C8B-B14F-4D97-AF65-F5344CB8AC3E}">
        <p14:creationId xmlns:p14="http://schemas.microsoft.com/office/powerpoint/2010/main" val="1923129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a:prstGeom prst="rect">
            <a:avLst/>
          </a:prstGeom>
        </p:spPr>
        <p:txBody>
          <a:bodyPr/>
          <a:lstStyle>
            <a:lvl1pPr>
              <a:defRPr sz="2800"/>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3"/>
            <a:ext cx="10972800" cy="4525963"/>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a:xfrm>
            <a:off x="609600" y="228600"/>
            <a:ext cx="10972800" cy="1143000"/>
          </a:xfrm>
          <a:prstGeom prst="rect">
            <a:avLst/>
          </a:prstGeom>
        </p:spPr>
        <p:txBody>
          <a:bodyPr/>
          <a:lstStyle>
            <a:lvl1pPr algn="r">
              <a:defRPr sz="3600"/>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3600" b="1"/>
            </a:lvl1pPr>
          </a:lstStyle>
          <a:p>
            <a:r>
              <a:rPr lang="en-US" dirty="0"/>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b="1"/>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sz="4000" b="1"/>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70177" y="1371600"/>
            <a:ext cx="6754283" cy="335597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Footer Placeholder 4"/>
          <p:cNvSpPr>
            <a:spLocks noGrp="1"/>
          </p:cNvSpPr>
          <p:nvPr>
            <p:ph type="ftr" sz="quarter" idx="3"/>
          </p:nvPr>
        </p:nvSpPr>
        <p:spPr>
          <a:xfrm>
            <a:off x="406400" y="6248403"/>
            <a:ext cx="11379200" cy="365125"/>
          </a:xfrm>
          <a:prstGeom prst="rect">
            <a:avLst/>
          </a:prstGeom>
        </p:spPr>
        <p:txBody>
          <a:bodyPr vert="horz" lIns="91440" tIns="45720" rIns="91440" bIns="45720" rtlCol="0" anchor="ctr"/>
          <a:lstStyle>
            <a:lvl1pPr algn="r">
              <a:defRPr sz="1200">
                <a:solidFill>
                  <a:srgbClr val="006E85"/>
                </a:solidFill>
              </a:defRPr>
            </a:lvl1pPr>
          </a:lstStyle>
          <a:p>
            <a:r>
              <a:rPr lang="en-US" dirty="0"/>
              <a:t>NGx: Applying Next-Generation Sequencing					                August 15th, Providence, RI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315376" y="836520"/>
            <a:ext cx="11673424" cy="3271"/>
          </a:xfrm>
          <a:prstGeom prst="line">
            <a:avLst/>
          </a:prstGeom>
          <a:ln w="25400">
            <a:solidFill>
              <a:srgbClr val="000033"/>
            </a:solidFill>
          </a:ln>
          <a:effectLst>
            <a:outerShdw blurRad="50800" dist="762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ncbi.nlm.nih.gov/Traces/trace.cgi"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EEB66-86C3-41D6-A023-35936A4D1F9E}"/>
              </a:ext>
            </a:extLst>
          </p:cNvPr>
          <p:cNvSpPr>
            <a:spLocks noGrp="1"/>
          </p:cNvSpPr>
          <p:nvPr>
            <p:ph type="ctrTitle"/>
          </p:nvPr>
        </p:nvSpPr>
        <p:spPr/>
        <p:txBody>
          <a:bodyPr/>
          <a:lstStyle/>
          <a:p>
            <a:r>
              <a:rPr lang="en-US" sz="6600"/>
              <a:t>Brief </a:t>
            </a:r>
            <a:r>
              <a:rPr lang="en-US" sz="6600" dirty="0"/>
              <a:t>History of Sequencing</a:t>
            </a:r>
          </a:p>
        </p:txBody>
      </p:sp>
    </p:spTree>
    <p:extLst>
      <p:ext uri="{BB962C8B-B14F-4D97-AF65-F5344CB8AC3E}">
        <p14:creationId xmlns:p14="http://schemas.microsoft.com/office/powerpoint/2010/main" val="314702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47800"/>
            <a:ext cx="8305800" cy="1905000"/>
          </a:xfrm>
        </p:spPr>
        <p:txBody>
          <a:bodyPr>
            <a:normAutofit fontScale="85000" lnSpcReduction="20000"/>
          </a:bodyPr>
          <a:lstStyle/>
          <a:p>
            <a:r>
              <a:rPr lang="en-US" dirty="0"/>
              <a:t>Modern Sanger sequencing is automated using </a:t>
            </a:r>
            <a:r>
              <a:rPr lang="en-US" i="1" dirty="0"/>
              <a:t>dye-termination</a:t>
            </a:r>
            <a:r>
              <a:rPr lang="en-US" dirty="0"/>
              <a:t>, with each </a:t>
            </a:r>
            <a:r>
              <a:rPr lang="en-US" dirty="0" err="1"/>
              <a:t>dideoxynucleotide</a:t>
            </a:r>
            <a:r>
              <a:rPr lang="en-US" dirty="0"/>
              <a:t> labeled with a different fluorescent marker</a:t>
            </a:r>
          </a:p>
          <a:p>
            <a:r>
              <a:rPr lang="en-US" dirty="0"/>
              <a:t>These can then be separated by capillary electrophoresis and identified using a laser</a:t>
            </a:r>
          </a:p>
        </p:txBody>
      </p:sp>
      <p:sp>
        <p:nvSpPr>
          <p:cNvPr id="3" name="Title 2"/>
          <p:cNvSpPr>
            <a:spLocks noGrp="1"/>
          </p:cNvSpPr>
          <p:nvPr>
            <p:ph type="title"/>
          </p:nvPr>
        </p:nvSpPr>
        <p:spPr/>
        <p:txBody>
          <a:bodyPr/>
          <a:lstStyle/>
          <a:p>
            <a:r>
              <a:rPr lang="en-US" dirty="0"/>
              <a:t>Improvements to Sanger Method</a:t>
            </a:r>
          </a:p>
        </p:txBody>
      </p:sp>
      <p:pic>
        <p:nvPicPr>
          <p:cNvPr id="5" name="Picture 4"/>
          <p:cNvPicPr>
            <a:picLocks noChangeAspect="1"/>
          </p:cNvPicPr>
          <p:nvPr/>
        </p:nvPicPr>
        <p:blipFill>
          <a:blip r:embed="rId3"/>
          <a:stretch>
            <a:fillRect/>
          </a:stretch>
        </p:blipFill>
        <p:spPr>
          <a:xfrm>
            <a:off x="7620000" y="3317714"/>
            <a:ext cx="2057400" cy="2930686"/>
          </a:xfrm>
          <a:prstGeom prst="rect">
            <a:avLst/>
          </a:prstGeom>
        </p:spPr>
      </p:pic>
      <p:sp>
        <p:nvSpPr>
          <p:cNvPr id="6" name="Rectangle 5"/>
          <p:cNvSpPr/>
          <p:nvPr/>
        </p:nvSpPr>
        <p:spPr>
          <a:xfrm>
            <a:off x="7772400" y="6172200"/>
            <a:ext cx="2819400" cy="230832"/>
          </a:xfrm>
          <a:prstGeom prst="rect">
            <a:avLst/>
          </a:prstGeom>
        </p:spPr>
        <p:txBody>
          <a:bodyPr wrap="square">
            <a:spAutoFit/>
          </a:bodyPr>
          <a:lstStyle/>
          <a:p>
            <a:r>
              <a:rPr lang="en-US" sz="900" dirty="0"/>
              <a:t>Wikipedia, “Sanger Sequencing”, September 26</a:t>
            </a:r>
            <a:r>
              <a:rPr lang="en-US" sz="900" baseline="30000" dirty="0"/>
              <a:t>th</a:t>
            </a:r>
            <a:r>
              <a:rPr lang="en-US" sz="900" dirty="0"/>
              <a:t> 2012</a:t>
            </a:r>
          </a:p>
        </p:txBody>
      </p:sp>
      <p:pic>
        <p:nvPicPr>
          <p:cNvPr id="7" name="Picture 6"/>
          <p:cNvPicPr>
            <a:picLocks noChangeAspect="1"/>
          </p:cNvPicPr>
          <p:nvPr/>
        </p:nvPicPr>
        <p:blipFill>
          <a:blip r:embed="rId4"/>
          <a:stretch>
            <a:fillRect/>
          </a:stretch>
        </p:blipFill>
        <p:spPr>
          <a:xfrm>
            <a:off x="2590803" y="3350058"/>
            <a:ext cx="3869219" cy="2794000"/>
          </a:xfrm>
          <a:prstGeom prst="rect">
            <a:avLst/>
          </a:prstGeom>
        </p:spPr>
      </p:pic>
      <p:sp>
        <p:nvSpPr>
          <p:cNvPr id="8" name="Right Arrow 7"/>
          <p:cNvSpPr/>
          <p:nvPr/>
        </p:nvSpPr>
        <p:spPr>
          <a:xfrm>
            <a:off x="7010400" y="4340658"/>
            <a:ext cx="152400" cy="685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676400" y="6172200"/>
            <a:ext cx="4724400" cy="230832"/>
          </a:xfrm>
          <a:prstGeom prst="rect">
            <a:avLst/>
          </a:prstGeom>
        </p:spPr>
        <p:txBody>
          <a:bodyPr wrap="square">
            <a:spAutoFit/>
          </a:bodyPr>
          <a:lstStyle/>
          <a:p>
            <a:r>
              <a:rPr lang="en-US" sz="900" dirty="0"/>
              <a:t>DOE JGI, http://</a:t>
            </a:r>
            <a:r>
              <a:rPr lang="en-US" sz="900" dirty="0" err="1"/>
              <a:t>www.jgi.doe.gov</a:t>
            </a:r>
            <a:r>
              <a:rPr lang="en-US" sz="900" dirty="0"/>
              <a:t>/sequencing/education/how/how_10.html, September 26</a:t>
            </a:r>
            <a:r>
              <a:rPr lang="en-US" sz="900" baseline="30000" dirty="0"/>
              <a:t>th</a:t>
            </a:r>
            <a:r>
              <a:rPr lang="en-US" sz="900" dirty="0"/>
              <a:t> 2012</a:t>
            </a:r>
          </a:p>
        </p:txBody>
      </p:sp>
    </p:spTree>
    <p:extLst>
      <p:ext uri="{BB962C8B-B14F-4D97-AF65-F5344CB8AC3E}">
        <p14:creationId xmlns:p14="http://schemas.microsoft.com/office/powerpoint/2010/main" val="3911561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0" y="1600203"/>
            <a:ext cx="4114800" cy="4525963"/>
          </a:xfrm>
        </p:spPr>
        <p:txBody>
          <a:bodyPr>
            <a:normAutofit fontScale="77500" lnSpcReduction="20000"/>
          </a:bodyPr>
          <a:lstStyle/>
          <a:p>
            <a:r>
              <a:rPr lang="en-US" dirty="0"/>
              <a:t>Capillary-based Sanger sequencing reports per-base fluorescent values for each position</a:t>
            </a:r>
          </a:p>
          <a:p>
            <a:r>
              <a:rPr lang="en-US" dirty="0"/>
              <a:t>Errors in base-calling can occur when multiple peaks are present.</a:t>
            </a:r>
          </a:p>
          <a:p>
            <a:r>
              <a:rPr lang="en-US" i="1" dirty="0" err="1"/>
              <a:t>Phred</a:t>
            </a:r>
            <a:r>
              <a:rPr lang="en-US" dirty="0"/>
              <a:t> is a base-calling program that assesses this error and assigns a per-base quality “</a:t>
            </a:r>
            <a:r>
              <a:rPr lang="en-US" dirty="0" err="1"/>
              <a:t>Phred</a:t>
            </a:r>
            <a:r>
              <a:rPr lang="en-US" dirty="0"/>
              <a:t> score” that indicates the probability that the base called is wrong</a:t>
            </a:r>
          </a:p>
        </p:txBody>
      </p:sp>
      <p:sp>
        <p:nvSpPr>
          <p:cNvPr id="3" name="Title 2"/>
          <p:cNvSpPr>
            <a:spLocks noGrp="1"/>
          </p:cNvSpPr>
          <p:nvPr>
            <p:ph type="title"/>
          </p:nvPr>
        </p:nvSpPr>
        <p:spPr/>
        <p:txBody>
          <a:bodyPr/>
          <a:lstStyle/>
          <a:p>
            <a:r>
              <a:rPr lang="en-US" dirty="0"/>
              <a:t>Sequence Chromatograms</a:t>
            </a:r>
          </a:p>
        </p:txBody>
      </p:sp>
      <p:pic>
        <p:nvPicPr>
          <p:cNvPr id="5" name="Picture 4"/>
          <p:cNvPicPr>
            <a:picLocks noChangeAspect="1"/>
          </p:cNvPicPr>
          <p:nvPr/>
        </p:nvPicPr>
        <p:blipFill>
          <a:blip r:embed="rId3"/>
          <a:stretch>
            <a:fillRect/>
          </a:stretch>
        </p:blipFill>
        <p:spPr>
          <a:xfrm>
            <a:off x="1752600" y="1430096"/>
            <a:ext cx="4343400" cy="4589707"/>
          </a:xfrm>
          <a:prstGeom prst="rect">
            <a:avLst/>
          </a:prstGeom>
        </p:spPr>
      </p:pic>
      <p:sp>
        <p:nvSpPr>
          <p:cNvPr id="6" name="Rectangle 5"/>
          <p:cNvSpPr/>
          <p:nvPr/>
        </p:nvSpPr>
        <p:spPr>
          <a:xfrm>
            <a:off x="1676400" y="6172200"/>
            <a:ext cx="3733800" cy="230832"/>
          </a:xfrm>
          <a:prstGeom prst="rect">
            <a:avLst/>
          </a:prstGeom>
        </p:spPr>
        <p:txBody>
          <a:bodyPr wrap="square">
            <a:spAutoFit/>
          </a:bodyPr>
          <a:lstStyle/>
          <a:p>
            <a:r>
              <a:rPr lang="en-US" sz="900" dirty="0"/>
              <a:t>University of Michigan Sequence Core, http://</a:t>
            </a:r>
            <a:r>
              <a:rPr lang="en-US" sz="900" dirty="0" err="1"/>
              <a:t>seqcore.brcf.med.umich.edu</a:t>
            </a:r>
            <a:r>
              <a:rPr lang="en-US" sz="900" dirty="0"/>
              <a:t>/</a:t>
            </a:r>
          </a:p>
        </p:txBody>
      </p:sp>
    </p:spTree>
    <p:extLst>
      <p:ext uri="{BB962C8B-B14F-4D97-AF65-F5344CB8AC3E}">
        <p14:creationId xmlns:p14="http://schemas.microsoft.com/office/powerpoint/2010/main" val="3766145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2A271A-1AF4-49DC-A7FB-8088BD12223C}"/>
              </a:ext>
            </a:extLst>
          </p:cNvPr>
          <p:cNvSpPr>
            <a:spLocks noGrp="1"/>
          </p:cNvSpPr>
          <p:nvPr>
            <p:ph idx="1"/>
          </p:nvPr>
        </p:nvSpPr>
        <p:spPr>
          <a:xfrm>
            <a:off x="609600" y="1600203"/>
            <a:ext cx="10972800" cy="5026965"/>
          </a:xfrm>
        </p:spPr>
        <p:txBody>
          <a:bodyPr>
            <a:normAutofit fontScale="70000" lnSpcReduction="20000"/>
          </a:bodyPr>
          <a:lstStyle/>
          <a:p>
            <a:pPr marL="0" indent="0">
              <a:buNone/>
            </a:pPr>
            <a:r>
              <a:rPr lang="en-US" dirty="0"/>
              <a:t>General Scheme for Base Calling (see </a:t>
            </a:r>
            <a:r>
              <a:rPr lang="en-US" i="1" dirty="0"/>
              <a:t>Ewing et al</a:t>
            </a:r>
            <a:r>
              <a:rPr lang="en-US" dirty="0"/>
              <a:t> for more details):</a:t>
            </a:r>
          </a:p>
          <a:p>
            <a:r>
              <a:rPr lang="en-US" dirty="0"/>
              <a:t>Phase 1: Locating Predicted Peaks</a:t>
            </a:r>
          </a:p>
          <a:p>
            <a:r>
              <a:rPr lang="en-US" dirty="0"/>
              <a:t>Phase 2: Locating Observed Peaks</a:t>
            </a:r>
          </a:p>
          <a:p>
            <a:r>
              <a:rPr lang="en-US" dirty="0"/>
              <a:t>Phase 3: Matching Observed and Predicted Peaks</a:t>
            </a:r>
          </a:p>
          <a:p>
            <a:r>
              <a:rPr lang="en-US" dirty="0"/>
              <a:t>Phase 4: Finding Missed Peaks</a:t>
            </a:r>
          </a:p>
          <a:p>
            <a:pPr marL="0" indent="0">
              <a:buNone/>
            </a:pPr>
            <a:endParaRPr lang="en-US" dirty="0"/>
          </a:p>
          <a:p>
            <a:pPr marL="0" indent="0">
              <a:buNone/>
            </a:pPr>
            <a:r>
              <a:rPr lang="en-US" dirty="0"/>
              <a:t>Quality Assessment:</a:t>
            </a:r>
          </a:p>
          <a:p>
            <a:pPr marL="0" indent="0">
              <a:buNone/>
            </a:pPr>
            <a:r>
              <a:rPr lang="en-US" i="1" dirty="0"/>
              <a:t>We did this by considering for each trace the segment of the </a:t>
            </a:r>
            <a:r>
              <a:rPr lang="en-US" i="1" dirty="0" err="1"/>
              <a:t>cosmid</a:t>
            </a:r>
            <a:r>
              <a:rPr lang="en-US" i="1" dirty="0"/>
              <a:t> sequence that is aligned to the ABI-called read by cross match, the segment of the </a:t>
            </a:r>
            <a:r>
              <a:rPr lang="en-US" i="1" dirty="0" err="1"/>
              <a:t>cosmid</a:t>
            </a:r>
            <a:r>
              <a:rPr lang="en-US" i="1" dirty="0"/>
              <a:t> that is aligned to the </a:t>
            </a:r>
            <a:r>
              <a:rPr lang="en-US" i="1" dirty="0" err="1"/>
              <a:t>phred</a:t>
            </a:r>
            <a:r>
              <a:rPr lang="en-US" i="1" dirty="0"/>
              <a:t>-called read, and then taking the intersection of these two segments (this intersection is called the set of jointly </a:t>
            </a:r>
            <a:r>
              <a:rPr lang="en-US" i="1" dirty="0" err="1"/>
              <a:t>alignable</a:t>
            </a:r>
            <a:r>
              <a:rPr lang="en-US" i="1" dirty="0"/>
              <a:t> bases for the trace). Discrepancies inside this segment were tabulated; those outside it were ignored. Discrepancies were classified as substitutions (not counting Ns), Ns, insertions, and deletions, and tabulated in 100-base intervals with respect to position in the read sequence. </a:t>
            </a:r>
            <a:r>
              <a:rPr lang="en-US" b="1" i="1" dirty="0"/>
              <a:t>The error rate for a particular error type in a particular 100-base interval in a data set is computed as the total number of errors of that type in that interval, divided by the total number of jointly </a:t>
            </a:r>
            <a:r>
              <a:rPr lang="en-US" b="1" i="1" dirty="0" err="1"/>
              <a:t>alignable</a:t>
            </a:r>
            <a:r>
              <a:rPr lang="en-US" b="1" i="1" dirty="0"/>
              <a:t> bases in that interval in the data set</a:t>
            </a:r>
          </a:p>
          <a:p>
            <a:endParaRPr lang="en-US" dirty="0"/>
          </a:p>
        </p:txBody>
      </p:sp>
      <p:sp>
        <p:nvSpPr>
          <p:cNvPr id="3" name="Title 2">
            <a:extLst>
              <a:ext uri="{FF2B5EF4-FFF2-40B4-BE49-F238E27FC236}">
                <a16:creationId xmlns:a16="http://schemas.microsoft.com/office/drawing/2014/main" id="{91C660F2-8697-4D96-82A9-B12910A49D44}"/>
              </a:ext>
            </a:extLst>
          </p:cNvPr>
          <p:cNvSpPr>
            <a:spLocks noGrp="1"/>
          </p:cNvSpPr>
          <p:nvPr>
            <p:ph type="title"/>
          </p:nvPr>
        </p:nvSpPr>
        <p:spPr/>
        <p:txBody>
          <a:bodyPr/>
          <a:lstStyle/>
          <a:p>
            <a:r>
              <a:rPr lang="en-US" dirty="0" err="1"/>
              <a:t>Phred</a:t>
            </a:r>
            <a:r>
              <a:rPr lang="en-US" dirty="0"/>
              <a:t> –Base Calling and Early Quality Scoring</a:t>
            </a:r>
          </a:p>
        </p:txBody>
      </p:sp>
      <p:sp>
        <p:nvSpPr>
          <p:cNvPr id="4" name="Rectangle 3">
            <a:extLst>
              <a:ext uri="{FF2B5EF4-FFF2-40B4-BE49-F238E27FC236}">
                <a16:creationId xmlns:a16="http://schemas.microsoft.com/office/drawing/2014/main" id="{5C4C854F-0598-4A97-8092-4E4CB6FDED36}"/>
              </a:ext>
            </a:extLst>
          </p:cNvPr>
          <p:cNvSpPr/>
          <p:nvPr/>
        </p:nvSpPr>
        <p:spPr>
          <a:xfrm>
            <a:off x="9525000" y="6627168"/>
            <a:ext cx="3352800" cy="230832"/>
          </a:xfrm>
          <a:prstGeom prst="rect">
            <a:avLst/>
          </a:prstGeom>
        </p:spPr>
        <p:txBody>
          <a:bodyPr wrap="square">
            <a:spAutoFit/>
          </a:bodyPr>
          <a:lstStyle/>
          <a:p>
            <a:r>
              <a:rPr lang="en-US" sz="900" dirty="0"/>
              <a:t>Ewing, B et al (1998), Genome Res., 8(3), pp. 175-85</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B7C7863-FE8C-42AA-BBC0-3F4FDE2AC86C}"/>
                  </a:ext>
                </a:extLst>
              </p:cNvPr>
              <p:cNvSpPr/>
              <p:nvPr/>
            </p:nvSpPr>
            <p:spPr>
              <a:xfrm>
                <a:off x="8779546" y="2279292"/>
                <a:ext cx="18076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10</m:t>
                          </m:r>
                        </m:sub>
                      </m:sSub>
                      <m:r>
                        <a:rPr lang="en-US" i="1">
                          <a:latin typeface="Cambria Math" panose="02040503050406030204" pitchFamily="18" charset="0"/>
                        </a:rPr>
                        <m:t>𝑃</m:t>
                      </m:r>
                    </m:oMath>
                  </m:oMathPara>
                </a14:m>
                <a:endParaRPr lang="en-US" dirty="0"/>
              </a:p>
            </p:txBody>
          </p:sp>
        </mc:Choice>
        <mc:Fallback xmlns="">
          <p:sp>
            <p:nvSpPr>
              <p:cNvPr id="6" name="Rectangle 5">
                <a:extLst>
                  <a:ext uri="{FF2B5EF4-FFF2-40B4-BE49-F238E27FC236}">
                    <a16:creationId xmlns:a16="http://schemas.microsoft.com/office/drawing/2014/main" id="{DB7C7863-FE8C-42AA-BBC0-3F4FDE2AC86C}"/>
                  </a:ext>
                </a:extLst>
              </p:cNvPr>
              <p:cNvSpPr>
                <a:spLocks noRot="1" noChangeAspect="1" noMove="1" noResize="1" noEditPoints="1" noAdjustHandles="1" noChangeArrowheads="1" noChangeShapeType="1" noTextEdit="1"/>
              </p:cNvSpPr>
              <p:nvPr/>
            </p:nvSpPr>
            <p:spPr>
              <a:xfrm>
                <a:off x="8779546" y="2279292"/>
                <a:ext cx="1807610" cy="369332"/>
              </a:xfrm>
              <a:prstGeom prst="rect">
                <a:avLst/>
              </a:prstGeom>
              <a:blipFill>
                <a:blip r:embed="rId3"/>
                <a:stretch>
                  <a:fillRect b="-1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5B89A25-148F-4C86-AC66-5D0D8161AE0D}"/>
              </a:ext>
            </a:extLst>
          </p:cNvPr>
          <p:cNvSpPr txBox="1"/>
          <p:nvPr/>
        </p:nvSpPr>
        <p:spPr>
          <a:xfrm>
            <a:off x="8830174" y="1626011"/>
            <a:ext cx="2566472" cy="1726789"/>
          </a:xfrm>
          <a:prstGeom prst="rect">
            <a:avLst/>
          </a:prstGeom>
          <a:noFill/>
        </p:spPr>
        <p:txBody>
          <a:bodyPr wrap="square" rtlCol="0">
            <a:noAutofit/>
          </a:bodyPr>
          <a:lstStyle/>
          <a:p>
            <a:r>
              <a:rPr lang="en-US" dirty="0"/>
              <a:t>Quality Scores are scaled </a:t>
            </a:r>
            <a:br>
              <a:rPr lang="en-US" dirty="0"/>
            </a:br>
            <a:r>
              <a:rPr lang="en-US" dirty="0"/>
              <a:t>logarithmically:</a:t>
            </a:r>
          </a:p>
          <a:p>
            <a:endParaRPr lang="en-US" dirty="0"/>
          </a:p>
          <a:p>
            <a:endParaRPr lang="en-US" dirty="0"/>
          </a:p>
          <a:p>
            <a:r>
              <a:rPr lang="en-US" dirty="0"/>
              <a:t>where </a:t>
            </a:r>
            <a:r>
              <a:rPr lang="en-US" i="1" dirty="0"/>
              <a:t>P</a:t>
            </a:r>
            <a:r>
              <a:rPr lang="en-US" dirty="0"/>
              <a:t> is the base-calling error probability</a:t>
            </a:r>
          </a:p>
        </p:txBody>
      </p:sp>
    </p:spTree>
    <p:extLst>
      <p:ext uri="{BB962C8B-B14F-4D97-AF65-F5344CB8AC3E}">
        <p14:creationId xmlns:p14="http://schemas.microsoft.com/office/powerpoint/2010/main" val="2096533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600203"/>
            <a:ext cx="4343400" cy="4525963"/>
          </a:xfrm>
        </p:spPr>
        <p:txBody>
          <a:bodyPr>
            <a:normAutofit/>
          </a:bodyPr>
          <a:lstStyle/>
          <a:p>
            <a:r>
              <a:rPr lang="en-US" sz="2400" i="1" dirty="0" err="1"/>
              <a:t>Haemophilus</a:t>
            </a:r>
            <a:r>
              <a:rPr lang="en-US" sz="2400" i="1" dirty="0"/>
              <a:t> </a:t>
            </a:r>
            <a:r>
              <a:rPr lang="en-US" sz="2400" i="1" dirty="0" err="1"/>
              <a:t>influenzae</a:t>
            </a:r>
            <a:r>
              <a:rPr lang="en-US" sz="2400" i="1" dirty="0"/>
              <a:t> </a:t>
            </a:r>
          </a:p>
          <a:p>
            <a:r>
              <a:rPr lang="en-US" sz="2400" dirty="0"/>
              <a:t>Sequenced in 1995 by Craig Venter and colleagues at TIGR</a:t>
            </a:r>
          </a:p>
          <a:p>
            <a:r>
              <a:rPr lang="en-US" sz="2400" dirty="0"/>
              <a:t>1,830,137 </a:t>
            </a:r>
            <a:r>
              <a:rPr lang="en-US" sz="2400" dirty="0" err="1"/>
              <a:t>bp</a:t>
            </a:r>
            <a:endParaRPr lang="en-US" sz="2400" dirty="0"/>
          </a:p>
          <a:p>
            <a:r>
              <a:rPr lang="en-US" sz="2400" dirty="0"/>
              <a:t>Why?</a:t>
            </a:r>
          </a:p>
          <a:p>
            <a:pPr lvl="1"/>
            <a:r>
              <a:rPr lang="en-US" sz="2000" dirty="0"/>
              <a:t>Typical bacterial genome size</a:t>
            </a:r>
          </a:p>
          <a:p>
            <a:pPr lvl="1"/>
            <a:r>
              <a:rPr lang="en-US" sz="2000" dirty="0"/>
              <a:t>Similar %GC as human</a:t>
            </a:r>
          </a:p>
          <a:p>
            <a:pPr lvl="1"/>
            <a:r>
              <a:rPr lang="en-US" sz="2000" dirty="0"/>
              <a:t>No existing physical map</a:t>
            </a:r>
          </a:p>
          <a:p>
            <a:pPr lvl="1"/>
            <a:r>
              <a:rPr lang="en-US" sz="2000" dirty="0"/>
              <a:t>Availability of high-quality DNA libraries</a:t>
            </a:r>
          </a:p>
        </p:txBody>
      </p:sp>
      <p:sp>
        <p:nvSpPr>
          <p:cNvPr id="3" name="Title 2"/>
          <p:cNvSpPr>
            <a:spLocks noGrp="1"/>
          </p:cNvSpPr>
          <p:nvPr>
            <p:ph type="title"/>
          </p:nvPr>
        </p:nvSpPr>
        <p:spPr/>
        <p:txBody>
          <a:bodyPr/>
          <a:lstStyle/>
          <a:p>
            <a:r>
              <a:rPr lang="en-US" dirty="0"/>
              <a:t>First Genome of a Free Living Organism </a:t>
            </a:r>
          </a:p>
        </p:txBody>
      </p:sp>
      <p:pic>
        <p:nvPicPr>
          <p:cNvPr id="5" name="Picture 4"/>
          <p:cNvPicPr>
            <a:picLocks noChangeAspect="1"/>
          </p:cNvPicPr>
          <p:nvPr/>
        </p:nvPicPr>
        <p:blipFill>
          <a:blip r:embed="rId3"/>
          <a:stretch>
            <a:fillRect/>
          </a:stretch>
        </p:blipFill>
        <p:spPr>
          <a:xfrm>
            <a:off x="6553203" y="1676400"/>
            <a:ext cx="3849739" cy="3810000"/>
          </a:xfrm>
          <a:prstGeom prst="rect">
            <a:avLst/>
          </a:prstGeom>
        </p:spPr>
      </p:pic>
      <p:sp>
        <p:nvSpPr>
          <p:cNvPr id="6" name="Rectangle 5"/>
          <p:cNvSpPr/>
          <p:nvPr/>
        </p:nvSpPr>
        <p:spPr>
          <a:xfrm>
            <a:off x="7543800" y="6172200"/>
            <a:ext cx="3124200" cy="230832"/>
          </a:xfrm>
          <a:prstGeom prst="rect">
            <a:avLst/>
          </a:prstGeom>
        </p:spPr>
        <p:txBody>
          <a:bodyPr wrap="square">
            <a:spAutoFit/>
          </a:bodyPr>
          <a:lstStyle/>
          <a:p>
            <a:r>
              <a:rPr lang="en-US" sz="900" dirty="0"/>
              <a:t>Fleischmann, RD et al (1995), Science, 269(5223), pp. 496-512</a:t>
            </a:r>
          </a:p>
        </p:txBody>
      </p:sp>
    </p:spTree>
    <p:extLst>
      <p:ext uri="{BB962C8B-B14F-4D97-AF65-F5344CB8AC3E}">
        <p14:creationId xmlns:p14="http://schemas.microsoft.com/office/powerpoint/2010/main" val="3602680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2768" b="-2768"/>
          <a:stretch>
            <a:fillRect/>
          </a:stretch>
        </p:blipFill>
        <p:spPr>
          <a:xfrm>
            <a:off x="1447800" y="1529191"/>
            <a:ext cx="9525000" cy="4525963"/>
          </a:xfrm>
        </p:spPr>
      </p:pic>
      <p:sp>
        <p:nvSpPr>
          <p:cNvPr id="3" name="Title 2"/>
          <p:cNvSpPr>
            <a:spLocks noGrp="1"/>
          </p:cNvSpPr>
          <p:nvPr>
            <p:ph type="title"/>
          </p:nvPr>
        </p:nvSpPr>
        <p:spPr/>
        <p:txBody>
          <a:bodyPr/>
          <a:lstStyle/>
          <a:p>
            <a:r>
              <a:rPr lang="en-US" i="1" dirty="0"/>
              <a:t>H. </a:t>
            </a:r>
            <a:r>
              <a:rPr lang="en-US" i="1" dirty="0" err="1"/>
              <a:t>Influenzae</a:t>
            </a:r>
            <a:r>
              <a:rPr lang="en-US" i="1" dirty="0"/>
              <a:t> </a:t>
            </a:r>
            <a:r>
              <a:rPr lang="en-US" dirty="0"/>
              <a:t>sequencing strategy</a:t>
            </a:r>
            <a:r>
              <a:rPr lang="en-US" i="1" dirty="0"/>
              <a:t> </a:t>
            </a:r>
            <a:br>
              <a:rPr lang="en-US" i="1" dirty="0"/>
            </a:br>
            <a:endParaRPr lang="en-US" dirty="0"/>
          </a:p>
        </p:txBody>
      </p:sp>
      <p:sp>
        <p:nvSpPr>
          <p:cNvPr id="6" name="Rectangle 5"/>
          <p:cNvSpPr/>
          <p:nvPr/>
        </p:nvSpPr>
        <p:spPr>
          <a:xfrm>
            <a:off x="9144000" y="6660724"/>
            <a:ext cx="3124200" cy="230832"/>
          </a:xfrm>
          <a:prstGeom prst="rect">
            <a:avLst/>
          </a:prstGeom>
        </p:spPr>
        <p:txBody>
          <a:bodyPr wrap="square">
            <a:spAutoFit/>
          </a:bodyPr>
          <a:lstStyle/>
          <a:p>
            <a:r>
              <a:rPr lang="en-US" sz="900" dirty="0"/>
              <a:t>Fleischmann, RD et al (1995), Science, 269(5223), pp. 496-512</a:t>
            </a:r>
          </a:p>
        </p:txBody>
      </p:sp>
    </p:spTree>
    <p:extLst>
      <p:ext uri="{BB962C8B-B14F-4D97-AF65-F5344CB8AC3E}">
        <p14:creationId xmlns:p14="http://schemas.microsoft.com/office/powerpoint/2010/main" val="325544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rcRect l="-4230" r="-4230"/>
          <a:stretch>
            <a:fillRect/>
          </a:stretch>
        </p:blipFill>
        <p:spPr>
          <a:xfrm>
            <a:off x="1981200" y="1493840"/>
            <a:ext cx="8229600" cy="4525963"/>
          </a:xfrm>
        </p:spPr>
      </p:pic>
      <p:sp>
        <p:nvSpPr>
          <p:cNvPr id="3" name="Title 2"/>
          <p:cNvSpPr>
            <a:spLocks noGrp="1"/>
          </p:cNvSpPr>
          <p:nvPr>
            <p:ph type="title"/>
          </p:nvPr>
        </p:nvSpPr>
        <p:spPr/>
        <p:txBody>
          <a:bodyPr/>
          <a:lstStyle/>
          <a:p>
            <a:r>
              <a:rPr lang="en-US" dirty="0"/>
              <a:t>Sequenced Bacterial Genomes (1</a:t>
            </a:r>
            <a:r>
              <a:rPr lang="en-US" baseline="30000" dirty="0"/>
              <a:t>st</a:t>
            </a:r>
            <a:r>
              <a:rPr lang="en-US" dirty="0"/>
              <a:t> gen) </a:t>
            </a:r>
          </a:p>
        </p:txBody>
      </p:sp>
      <p:sp>
        <p:nvSpPr>
          <p:cNvPr id="7" name="Rectangle 6"/>
          <p:cNvSpPr/>
          <p:nvPr/>
        </p:nvSpPr>
        <p:spPr>
          <a:xfrm>
            <a:off x="7162800" y="6172200"/>
            <a:ext cx="3352800" cy="230832"/>
          </a:xfrm>
          <a:prstGeom prst="rect">
            <a:avLst/>
          </a:prstGeom>
        </p:spPr>
        <p:txBody>
          <a:bodyPr wrap="square">
            <a:spAutoFit/>
          </a:bodyPr>
          <a:lstStyle/>
          <a:p>
            <a:r>
              <a:rPr lang="en-US" sz="900" dirty="0" err="1"/>
              <a:t>Binnewies</a:t>
            </a:r>
            <a:r>
              <a:rPr lang="en-US" sz="900" dirty="0"/>
              <a:t>, TT et al (2006), </a:t>
            </a:r>
            <a:r>
              <a:rPr lang="en-US" sz="900" dirty="0" err="1"/>
              <a:t>Funct</a:t>
            </a:r>
            <a:r>
              <a:rPr lang="en-US" sz="900" dirty="0"/>
              <a:t> </a:t>
            </a:r>
            <a:r>
              <a:rPr lang="en-US" sz="900" dirty="0" err="1"/>
              <a:t>Integr</a:t>
            </a:r>
            <a:r>
              <a:rPr lang="en-US" sz="900" dirty="0"/>
              <a:t> Genomics, 6, pp. 165-185</a:t>
            </a:r>
          </a:p>
        </p:txBody>
      </p:sp>
    </p:spTree>
    <p:extLst>
      <p:ext uri="{BB962C8B-B14F-4D97-AF65-F5344CB8AC3E}">
        <p14:creationId xmlns:p14="http://schemas.microsoft.com/office/powerpoint/2010/main" val="2015111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722440"/>
            <a:ext cx="8229600" cy="4525963"/>
          </a:xfrm>
        </p:spPr>
        <p:txBody>
          <a:bodyPr>
            <a:normAutofit fontScale="85000" lnSpcReduction="10000"/>
          </a:bodyPr>
          <a:lstStyle/>
          <a:p>
            <a:pPr marL="0" indent="0">
              <a:buNone/>
            </a:pPr>
            <a:r>
              <a:rPr lang="en-US" dirty="0"/>
              <a:t>1996 - </a:t>
            </a:r>
            <a:r>
              <a:rPr lang="en-US" i="1" dirty="0"/>
              <a:t>Saccharomyces </a:t>
            </a:r>
            <a:r>
              <a:rPr lang="en-US" i="1" dirty="0" err="1"/>
              <a:t>cerevisiae</a:t>
            </a:r>
            <a:r>
              <a:rPr lang="en-US" dirty="0"/>
              <a:t> (baker’s yeast) was the first eukaryotic genome sequenced</a:t>
            </a:r>
          </a:p>
          <a:p>
            <a:pPr marL="0" indent="0">
              <a:buNone/>
            </a:pPr>
            <a:endParaRPr lang="en-US" dirty="0"/>
          </a:p>
          <a:p>
            <a:pPr marL="0" indent="0">
              <a:buNone/>
            </a:pPr>
            <a:r>
              <a:rPr lang="en-US" dirty="0"/>
              <a:t>1998 – </a:t>
            </a:r>
            <a:r>
              <a:rPr lang="en-US" i="1" dirty="0" err="1"/>
              <a:t>Caenorhabditis</a:t>
            </a:r>
            <a:r>
              <a:rPr lang="en-US" i="1" dirty="0"/>
              <a:t> </a:t>
            </a:r>
            <a:r>
              <a:rPr lang="en-US" i="1" dirty="0" err="1"/>
              <a:t>elegans</a:t>
            </a:r>
            <a:r>
              <a:rPr lang="en-US" i="1" dirty="0"/>
              <a:t> </a:t>
            </a:r>
            <a:r>
              <a:rPr lang="en-US" dirty="0"/>
              <a:t>(worm) was the first multicellular eukaryote sequenced</a:t>
            </a:r>
          </a:p>
          <a:p>
            <a:pPr marL="0" indent="0">
              <a:buNone/>
            </a:pPr>
            <a:endParaRPr lang="en-US" dirty="0"/>
          </a:p>
          <a:p>
            <a:pPr marL="0" indent="0">
              <a:buNone/>
            </a:pPr>
            <a:r>
              <a:rPr lang="en-US" dirty="0"/>
              <a:t>2000 – </a:t>
            </a:r>
            <a:r>
              <a:rPr lang="en-US" i="1" dirty="0"/>
              <a:t>Arabidopsis thaliana </a:t>
            </a:r>
            <a:r>
              <a:rPr lang="en-US" dirty="0"/>
              <a:t>(</a:t>
            </a:r>
            <a:r>
              <a:rPr lang="en-US" dirty="0" err="1"/>
              <a:t>thale</a:t>
            </a:r>
            <a:r>
              <a:rPr lang="en-US" dirty="0"/>
              <a:t> cress) was the first plant sequenced</a:t>
            </a:r>
          </a:p>
          <a:p>
            <a:pPr marL="0" indent="0">
              <a:buNone/>
            </a:pPr>
            <a:endParaRPr lang="en-US" dirty="0"/>
          </a:p>
          <a:p>
            <a:pPr marL="0" indent="0">
              <a:buNone/>
            </a:pPr>
            <a:r>
              <a:rPr lang="en-US" dirty="0"/>
              <a:t>2000 – </a:t>
            </a:r>
            <a:r>
              <a:rPr lang="en-US" i="1" dirty="0"/>
              <a:t>Drosophila melanogaster </a:t>
            </a:r>
            <a:r>
              <a:rPr lang="en-US" dirty="0"/>
              <a:t>(fruit fly) sequenced</a:t>
            </a:r>
          </a:p>
          <a:p>
            <a:pPr marL="0" indent="0">
              <a:buNone/>
            </a:pPr>
            <a:endParaRPr lang="en-US" dirty="0"/>
          </a:p>
        </p:txBody>
      </p:sp>
      <p:sp>
        <p:nvSpPr>
          <p:cNvPr id="3" name="Title 2"/>
          <p:cNvSpPr>
            <a:spLocks noGrp="1"/>
          </p:cNvSpPr>
          <p:nvPr>
            <p:ph type="title"/>
          </p:nvPr>
        </p:nvSpPr>
        <p:spPr/>
        <p:txBody>
          <a:bodyPr/>
          <a:lstStyle/>
          <a:p>
            <a:r>
              <a:rPr lang="en-US" dirty="0"/>
              <a:t>Sequencing Eukaryotes</a:t>
            </a:r>
          </a:p>
        </p:txBody>
      </p:sp>
      <p:sp>
        <p:nvSpPr>
          <p:cNvPr id="5" name="TextBox 4"/>
          <p:cNvSpPr txBox="1"/>
          <p:nvPr/>
        </p:nvSpPr>
        <p:spPr>
          <a:xfrm>
            <a:off x="3962400" y="1076980"/>
            <a:ext cx="4245974" cy="523220"/>
          </a:xfrm>
          <a:prstGeom prst="rect">
            <a:avLst/>
          </a:prstGeom>
          <a:noFill/>
        </p:spPr>
        <p:txBody>
          <a:bodyPr wrap="none" rtlCol="0">
            <a:spAutoFit/>
          </a:bodyPr>
          <a:lstStyle/>
          <a:p>
            <a:r>
              <a:rPr lang="en-US" sz="2800" b="1" u="sng" dirty="0"/>
              <a:t>Common Model Organisms</a:t>
            </a:r>
          </a:p>
        </p:txBody>
      </p:sp>
    </p:spTree>
    <p:extLst>
      <p:ext uri="{BB962C8B-B14F-4D97-AF65-F5344CB8AC3E}">
        <p14:creationId xmlns:p14="http://schemas.microsoft.com/office/powerpoint/2010/main" val="2400424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600203"/>
            <a:ext cx="4419600" cy="4525963"/>
          </a:xfrm>
        </p:spPr>
        <p:txBody>
          <a:bodyPr>
            <a:normAutofit fontScale="70000" lnSpcReduction="20000"/>
          </a:bodyPr>
          <a:lstStyle/>
          <a:p>
            <a:r>
              <a:rPr lang="en-US" dirty="0"/>
              <a:t>Race between public and private initiatives</a:t>
            </a:r>
          </a:p>
          <a:p>
            <a:r>
              <a:rPr lang="en-US" dirty="0"/>
              <a:t>The Human Genome Project (HGP) was an international, public consortium that started in 1990 and was primarily led by Francis Collins</a:t>
            </a:r>
          </a:p>
          <a:p>
            <a:pPr lvl="1"/>
            <a:r>
              <a:rPr lang="en-US" dirty="0"/>
              <a:t>Eventual Cost: $2.7 Billion </a:t>
            </a:r>
          </a:p>
          <a:p>
            <a:r>
              <a:rPr lang="en-US" dirty="0"/>
              <a:t>Celera Genomics was a private corporation headed by Craig Venter that started in 1998</a:t>
            </a:r>
          </a:p>
          <a:p>
            <a:pPr lvl="1"/>
            <a:r>
              <a:rPr lang="en-US" dirty="0"/>
              <a:t>Eventual Cost: $300 Million</a:t>
            </a:r>
          </a:p>
          <a:p>
            <a:r>
              <a:rPr lang="en-US" dirty="0"/>
              <a:t>Both initiatives released initial drafts of the human genome in 2001</a:t>
            </a:r>
          </a:p>
          <a:p>
            <a:pPr lvl="1"/>
            <a:endParaRPr lang="en-US" dirty="0"/>
          </a:p>
        </p:txBody>
      </p:sp>
      <p:sp>
        <p:nvSpPr>
          <p:cNvPr id="3" name="Title 2"/>
          <p:cNvSpPr>
            <a:spLocks noGrp="1"/>
          </p:cNvSpPr>
          <p:nvPr>
            <p:ph type="title"/>
          </p:nvPr>
        </p:nvSpPr>
        <p:spPr/>
        <p:txBody>
          <a:bodyPr/>
          <a:lstStyle/>
          <a:p>
            <a:r>
              <a:rPr lang="en-US" dirty="0"/>
              <a:t>Sequencing the Human Genome</a:t>
            </a:r>
          </a:p>
        </p:txBody>
      </p:sp>
      <p:pic>
        <p:nvPicPr>
          <p:cNvPr id="5" name="Picture 4"/>
          <p:cNvPicPr>
            <a:picLocks noChangeAspect="1"/>
          </p:cNvPicPr>
          <p:nvPr/>
        </p:nvPicPr>
        <p:blipFill>
          <a:blip r:embed="rId3"/>
          <a:stretch>
            <a:fillRect/>
          </a:stretch>
        </p:blipFill>
        <p:spPr>
          <a:xfrm>
            <a:off x="6781800" y="1600200"/>
            <a:ext cx="3352800" cy="4417314"/>
          </a:xfrm>
          <a:prstGeom prst="rect">
            <a:avLst/>
          </a:prstGeom>
        </p:spPr>
      </p:pic>
    </p:spTree>
    <p:extLst>
      <p:ext uri="{BB962C8B-B14F-4D97-AF65-F5344CB8AC3E}">
        <p14:creationId xmlns:p14="http://schemas.microsoft.com/office/powerpoint/2010/main" val="9959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The Human Genome: A Drama in Two Parts</a:t>
            </a:r>
          </a:p>
        </p:txBody>
      </p:sp>
      <p:pic>
        <p:nvPicPr>
          <p:cNvPr id="7" name="Picture 6"/>
          <p:cNvPicPr>
            <a:picLocks noChangeAspect="1"/>
          </p:cNvPicPr>
          <p:nvPr/>
        </p:nvPicPr>
        <p:blipFill>
          <a:blip r:embed="rId3"/>
          <a:stretch>
            <a:fillRect/>
          </a:stretch>
        </p:blipFill>
        <p:spPr>
          <a:xfrm>
            <a:off x="3048000" y="2166454"/>
            <a:ext cx="2438400" cy="3700949"/>
          </a:xfrm>
          <a:prstGeom prst="rect">
            <a:avLst/>
          </a:prstGeom>
        </p:spPr>
      </p:pic>
      <p:pic>
        <p:nvPicPr>
          <p:cNvPr id="8" name="Picture 7"/>
          <p:cNvPicPr>
            <a:picLocks noChangeAspect="1"/>
          </p:cNvPicPr>
          <p:nvPr/>
        </p:nvPicPr>
        <p:blipFill>
          <a:blip r:embed="rId4"/>
          <a:stretch>
            <a:fillRect/>
          </a:stretch>
        </p:blipFill>
        <p:spPr>
          <a:xfrm>
            <a:off x="6629400" y="2166451"/>
            <a:ext cx="2370124" cy="3657600"/>
          </a:xfrm>
          <a:prstGeom prst="rect">
            <a:avLst/>
          </a:prstGeom>
        </p:spPr>
      </p:pic>
      <p:sp>
        <p:nvSpPr>
          <p:cNvPr id="9" name="TextBox 8"/>
          <p:cNvSpPr txBox="1"/>
          <p:nvPr/>
        </p:nvSpPr>
        <p:spPr>
          <a:xfrm>
            <a:off x="4495803" y="1447800"/>
            <a:ext cx="2961305" cy="369332"/>
          </a:xfrm>
          <a:prstGeom prst="rect">
            <a:avLst/>
          </a:prstGeom>
          <a:noFill/>
        </p:spPr>
        <p:txBody>
          <a:bodyPr wrap="none" rtlCol="0">
            <a:spAutoFit/>
          </a:bodyPr>
          <a:lstStyle/>
          <a:p>
            <a:r>
              <a:rPr lang="en-US" dirty="0"/>
              <a:t>Further reading, if interested:</a:t>
            </a:r>
          </a:p>
        </p:txBody>
      </p:sp>
    </p:spTree>
    <p:extLst>
      <p:ext uri="{BB962C8B-B14F-4D97-AF65-F5344CB8AC3E}">
        <p14:creationId xmlns:p14="http://schemas.microsoft.com/office/powerpoint/2010/main" val="290268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600201"/>
            <a:ext cx="8229600" cy="1219200"/>
          </a:xfrm>
        </p:spPr>
        <p:txBody>
          <a:bodyPr/>
          <a:lstStyle/>
          <a:p>
            <a:r>
              <a:rPr lang="en-US" dirty="0"/>
              <a:t>Clone-by-Clone Sequencing</a:t>
            </a:r>
          </a:p>
          <a:p>
            <a:r>
              <a:rPr lang="en-US" dirty="0"/>
              <a:t>Whole Genome Shotgun (WGS) Sequencing</a:t>
            </a:r>
          </a:p>
        </p:txBody>
      </p:sp>
      <p:sp>
        <p:nvSpPr>
          <p:cNvPr id="3" name="Title 2"/>
          <p:cNvSpPr>
            <a:spLocks noGrp="1"/>
          </p:cNvSpPr>
          <p:nvPr>
            <p:ph type="title"/>
          </p:nvPr>
        </p:nvSpPr>
        <p:spPr/>
        <p:txBody>
          <a:bodyPr/>
          <a:lstStyle/>
          <a:p>
            <a:r>
              <a:rPr lang="en-US" sz="3200" dirty="0"/>
              <a:t>Whole Genome Sequencing Strategies</a:t>
            </a:r>
          </a:p>
        </p:txBody>
      </p:sp>
      <p:pic>
        <p:nvPicPr>
          <p:cNvPr id="5" name="Picture 4"/>
          <p:cNvPicPr>
            <a:picLocks noChangeAspect="1"/>
          </p:cNvPicPr>
          <p:nvPr/>
        </p:nvPicPr>
        <p:blipFill>
          <a:blip r:embed="rId3"/>
          <a:stretch>
            <a:fillRect/>
          </a:stretch>
        </p:blipFill>
        <p:spPr>
          <a:xfrm>
            <a:off x="3962400" y="2999604"/>
            <a:ext cx="4267200" cy="2923753"/>
          </a:xfrm>
          <a:prstGeom prst="rect">
            <a:avLst/>
          </a:prstGeom>
        </p:spPr>
      </p:pic>
      <p:sp>
        <p:nvSpPr>
          <p:cNvPr id="6" name="TextBox 5"/>
          <p:cNvSpPr txBox="1"/>
          <p:nvPr/>
        </p:nvSpPr>
        <p:spPr>
          <a:xfrm>
            <a:off x="4495800" y="5895204"/>
            <a:ext cx="1107996" cy="276999"/>
          </a:xfrm>
          <a:prstGeom prst="rect">
            <a:avLst/>
          </a:prstGeom>
          <a:noFill/>
        </p:spPr>
        <p:txBody>
          <a:bodyPr wrap="none" rtlCol="0">
            <a:spAutoFit/>
          </a:bodyPr>
          <a:lstStyle/>
          <a:p>
            <a:r>
              <a:rPr lang="en-US" sz="1200" dirty="0"/>
              <a:t>clone-by-clone</a:t>
            </a:r>
          </a:p>
        </p:txBody>
      </p:sp>
      <p:sp>
        <p:nvSpPr>
          <p:cNvPr id="7" name="TextBox 6"/>
          <p:cNvSpPr txBox="1"/>
          <p:nvPr/>
        </p:nvSpPr>
        <p:spPr>
          <a:xfrm>
            <a:off x="6324603" y="5895204"/>
            <a:ext cx="1656523" cy="276999"/>
          </a:xfrm>
          <a:prstGeom prst="rect">
            <a:avLst/>
          </a:prstGeom>
          <a:noFill/>
        </p:spPr>
        <p:txBody>
          <a:bodyPr wrap="none" rtlCol="0">
            <a:spAutoFit/>
          </a:bodyPr>
          <a:lstStyle/>
          <a:p>
            <a:r>
              <a:rPr lang="en-US" sz="1200" dirty="0"/>
              <a:t>whole genome shotgun</a:t>
            </a:r>
          </a:p>
        </p:txBody>
      </p:sp>
      <p:sp>
        <p:nvSpPr>
          <p:cNvPr id="8" name="Rectangle 7"/>
          <p:cNvSpPr/>
          <p:nvPr/>
        </p:nvSpPr>
        <p:spPr>
          <a:xfrm>
            <a:off x="9722051" y="6629400"/>
            <a:ext cx="2514600" cy="230832"/>
          </a:xfrm>
          <a:prstGeom prst="rect">
            <a:avLst/>
          </a:prstGeom>
        </p:spPr>
        <p:txBody>
          <a:bodyPr wrap="square">
            <a:spAutoFit/>
          </a:bodyPr>
          <a:lstStyle/>
          <a:p>
            <a:r>
              <a:rPr lang="en-US" sz="900" dirty="0"/>
              <a:t>Green, ED (2001), </a:t>
            </a:r>
            <a:r>
              <a:rPr lang="en-US" sz="900" i="1" dirty="0"/>
              <a:t>Nat. Rev. Genet.</a:t>
            </a:r>
            <a:r>
              <a:rPr lang="en-US" sz="900" dirty="0"/>
              <a:t>, 3, pp. 573-583</a:t>
            </a:r>
          </a:p>
        </p:txBody>
      </p:sp>
      <p:sp>
        <p:nvSpPr>
          <p:cNvPr id="9" name="TextBox 8"/>
          <p:cNvSpPr txBox="1"/>
          <p:nvPr/>
        </p:nvSpPr>
        <p:spPr>
          <a:xfrm>
            <a:off x="2438403" y="3886200"/>
            <a:ext cx="820407" cy="523220"/>
          </a:xfrm>
          <a:prstGeom prst="rect">
            <a:avLst/>
          </a:prstGeom>
          <a:noFill/>
        </p:spPr>
        <p:txBody>
          <a:bodyPr wrap="none" rtlCol="0">
            <a:spAutoFit/>
          </a:bodyPr>
          <a:lstStyle/>
          <a:p>
            <a:r>
              <a:rPr lang="en-US" sz="2800" dirty="0"/>
              <a:t>HGP</a:t>
            </a:r>
          </a:p>
        </p:txBody>
      </p:sp>
      <p:cxnSp>
        <p:nvCxnSpPr>
          <p:cNvPr id="11" name="Straight Arrow Connector 10"/>
          <p:cNvCxnSpPr>
            <a:stCxn id="9" idx="3"/>
            <a:endCxn id="5" idx="1"/>
          </p:cNvCxnSpPr>
          <p:nvPr/>
        </p:nvCxnSpPr>
        <p:spPr>
          <a:xfrm>
            <a:off x="3258810" y="4147810"/>
            <a:ext cx="703593" cy="3136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945370" y="4038600"/>
            <a:ext cx="1113030" cy="523220"/>
          </a:xfrm>
          <a:prstGeom prst="rect">
            <a:avLst/>
          </a:prstGeom>
          <a:noFill/>
        </p:spPr>
        <p:txBody>
          <a:bodyPr wrap="none" rtlCol="0">
            <a:spAutoFit/>
          </a:bodyPr>
          <a:lstStyle/>
          <a:p>
            <a:r>
              <a:rPr lang="en-US" sz="2800" dirty="0"/>
              <a:t>Celera</a:t>
            </a:r>
          </a:p>
        </p:txBody>
      </p:sp>
      <p:cxnSp>
        <p:nvCxnSpPr>
          <p:cNvPr id="13" name="Straight Arrow Connector 12"/>
          <p:cNvCxnSpPr>
            <a:stCxn id="12" idx="1"/>
            <a:endCxn id="5" idx="3"/>
          </p:cNvCxnSpPr>
          <p:nvPr/>
        </p:nvCxnSpPr>
        <p:spPr>
          <a:xfrm flipH="1">
            <a:off x="8229600" y="4300210"/>
            <a:ext cx="715770" cy="1612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477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14AE19-02F2-4DD1-B868-4CA0D064AC1D}"/>
              </a:ext>
            </a:extLst>
          </p:cNvPr>
          <p:cNvSpPr>
            <a:spLocks noGrp="1"/>
          </p:cNvSpPr>
          <p:nvPr>
            <p:ph idx="1"/>
          </p:nvPr>
        </p:nvSpPr>
        <p:spPr/>
        <p:txBody>
          <a:bodyPr/>
          <a:lstStyle/>
          <a:p>
            <a:r>
              <a:rPr lang="en-US" dirty="0"/>
              <a:t>To learn a brief history of genome sequencing technologies</a:t>
            </a:r>
          </a:p>
          <a:p>
            <a:r>
              <a:rPr lang="en-US"/>
              <a:t>To become </a:t>
            </a:r>
            <a:r>
              <a:rPr lang="en-US" dirty="0"/>
              <a:t>familiar with genome assembly strategies</a:t>
            </a:r>
          </a:p>
        </p:txBody>
      </p:sp>
      <p:sp>
        <p:nvSpPr>
          <p:cNvPr id="3" name="Title 2">
            <a:extLst>
              <a:ext uri="{FF2B5EF4-FFF2-40B4-BE49-F238E27FC236}">
                <a16:creationId xmlns:a16="http://schemas.microsoft.com/office/drawing/2014/main" id="{8531174B-32FE-4B0F-84DC-F06288E0DA1B}"/>
              </a:ext>
            </a:extLst>
          </p:cNvPr>
          <p:cNvSpPr>
            <a:spLocks noGrp="1"/>
          </p:cNvSpPr>
          <p:nvPr>
            <p:ph type="title"/>
          </p:nvPr>
        </p:nvSpPr>
        <p:spPr/>
        <p:txBody>
          <a:bodyPr/>
          <a:lstStyle/>
          <a:p>
            <a:r>
              <a:rPr lang="en-US" dirty="0"/>
              <a:t>Learning Objectives</a:t>
            </a:r>
          </a:p>
        </p:txBody>
      </p:sp>
    </p:spTree>
    <p:extLst>
      <p:ext uri="{BB962C8B-B14F-4D97-AF65-F5344CB8AC3E}">
        <p14:creationId xmlns:p14="http://schemas.microsoft.com/office/powerpoint/2010/main" val="27464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rcRect l="-72804" r="-72804"/>
          <a:stretch>
            <a:fillRect/>
          </a:stretch>
        </p:blipFill>
        <p:spPr>
          <a:xfrm>
            <a:off x="1981200" y="1371603"/>
            <a:ext cx="8229600" cy="4525963"/>
          </a:xfrm>
        </p:spPr>
      </p:pic>
      <p:sp>
        <p:nvSpPr>
          <p:cNvPr id="3" name="Title 2"/>
          <p:cNvSpPr>
            <a:spLocks noGrp="1"/>
          </p:cNvSpPr>
          <p:nvPr>
            <p:ph type="title"/>
          </p:nvPr>
        </p:nvSpPr>
        <p:spPr/>
        <p:txBody>
          <a:bodyPr/>
          <a:lstStyle/>
          <a:p>
            <a:r>
              <a:rPr lang="en-US" dirty="0"/>
              <a:t>Clone-by-clone Approach</a:t>
            </a:r>
          </a:p>
        </p:txBody>
      </p:sp>
      <p:sp>
        <p:nvSpPr>
          <p:cNvPr id="5" name="Rectangle 4"/>
          <p:cNvSpPr/>
          <p:nvPr/>
        </p:nvSpPr>
        <p:spPr>
          <a:xfrm>
            <a:off x="9753600" y="6652335"/>
            <a:ext cx="2514600" cy="230832"/>
          </a:xfrm>
          <a:prstGeom prst="rect">
            <a:avLst/>
          </a:prstGeom>
        </p:spPr>
        <p:txBody>
          <a:bodyPr wrap="square">
            <a:spAutoFit/>
          </a:bodyPr>
          <a:lstStyle/>
          <a:p>
            <a:r>
              <a:rPr lang="en-US" sz="900" dirty="0"/>
              <a:t>Green, ED (2001), </a:t>
            </a:r>
            <a:r>
              <a:rPr lang="en-US" sz="900" i="1" dirty="0"/>
              <a:t>Nat. Rev. Genet.</a:t>
            </a:r>
            <a:r>
              <a:rPr lang="en-US" sz="900" dirty="0"/>
              <a:t>, 3, pp. 573-583</a:t>
            </a:r>
          </a:p>
        </p:txBody>
      </p:sp>
    </p:spTree>
    <p:extLst>
      <p:ext uri="{BB962C8B-B14F-4D97-AF65-F5344CB8AC3E}">
        <p14:creationId xmlns:p14="http://schemas.microsoft.com/office/powerpoint/2010/main" val="2938432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Whole Genome Shotgun Approach</a:t>
            </a:r>
          </a:p>
        </p:txBody>
      </p:sp>
      <p:pic>
        <p:nvPicPr>
          <p:cNvPr id="5" name="Content Placeholder 4"/>
          <p:cNvPicPr>
            <a:picLocks noGrp="1" noChangeAspect="1"/>
          </p:cNvPicPr>
          <p:nvPr>
            <p:ph idx="1"/>
          </p:nvPr>
        </p:nvPicPr>
        <p:blipFill>
          <a:blip r:embed="rId3"/>
          <a:srcRect l="-30473" r="-30473"/>
          <a:stretch>
            <a:fillRect/>
          </a:stretch>
        </p:blipFill>
        <p:spPr>
          <a:prstGeom prst="rect">
            <a:avLst/>
          </a:prstGeom>
        </p:spPr>
      </p:pic>
      <p:sp>
        <p:nvSpPr>
          <p:cNvPr id="6" name="Rectangle 5"/>
          <p:cNvSpPr/>
          <p:nvPr/>
        </p:nvSpPr>
        <p:spPr>
          <a:xfrm>
            <a:off x="9694178" y="6629400"/>
            <a:ext cx="2514600" cy="230832"/>
          </a:xfrm>
          <a:prstGeom prst="rect">
            <a:avLst/>
          </a:prstGeom>
        </p:spPr>
        <p:txBody>
          <a:bodyPr wrap="square">
            <a:spAutoFit/>
          </a:bodyPr>
          <a:lstStyle/>
          <a:p>
            <a:r>
              <a:rPr lang="en-US" sz="900" dirty="0"/>
              <a:t>Green, ED (2001), </a:t>
            </a:r>
            <a:r>
              <a:rPr lang="en-US" sz="900" i="1" dirty="0"/>
              <a:t>Nat. Rev. Genet.</a:t>
            </a:r>
            <a:r>
              <a:rPr lang="en-US" sz="900" dirty="0"/>
              <a:t>, 3, pp. 573-583</a:t>
            </a:r>
          </a:p>
        </p:txBody>
      </p:sp>
    </p:spTree>
    <p:extLst>
      <p:ext uri="{BB962C8B-B14F-4D97-AF65-F5344CB8AC3E}">
        <p14:creationId xmlns:p14="http://schemas.microsoft.com/office/powerpoint/2010/main" val="983878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l="-338" r="608"/>
          <a:stretch/>
        </p:blipFill>
        <p:spPr>
          <a:xfrm>
            <a:off x="3640667" y="1447803"/>
            <a:ext cx="4864486" cy="4525963"/>
          </a:xfrm>
        </p:spPr>
      </p:pic>
      <p:sp>
        <p:nvSpPr>
          <p:cNvPr id="3" name="Title 2"/>
          <p:cNvSpPr>
            <a:spLocks noGrp="1"/>
          </p:cNvSpPr>
          <p:nvPr>
            <p:ph type="title"/>
          </p:nvPr>
        </p:nvSpPr>
        <p:spPr/>
        <p:txBody>
          <a:bodyPr/>
          <a:lstStyle/>
          <a:p>
            <a:r>
              <a:rPr lang="en-US" dirty="0"/>
              <a:t>Celera Sequencing Pipeline</a:t>
            </a:r>
          </a:p>
        </p:txBody>
      </p:sp>
      <p:sp>
        <p:nvSpPr>
          <p:cNvPr id="6" name="Rectangle 5"/>
          <p:cNvSpPr/>
          <p:nvPr/>
        </p:nvSpPr>
        <p:spPr>
          <a:xfrm>
            <a:off x="8305800" y="6172200"/>
            <a:ext cx="2362200" cy="228600"/>
          </a:xfrm>
          <a:prstGeom prst="rect">
            <a:avLst/>
          </a:prstGeom>
        </p:spPr>
        <p:txBody>
          <a:bodyPr wrap="square">
            <a:spAutoFit/>
          </a:bodyPr>
          <a:lstStyle/>
          <a:p>
            <a:r>
              <a:rPr lang="en-US" sz="900" dirty="0"/>
              <a:t>Venter, JC (2001), Science, 291, pp. 1304-1351</a:t>
            </a:r>
          </a:p>
        </p:txBody>
      </p:sp>
    </p:spTree>
    <p:extLst>
      <p:ext uri="{BB962C8B-B14F-4D97-AF65-F5344CB8AC3E}">
        <p14:creationId xmlns:p14="http://schemas.microsoft.com/office/powerpoint/2010/main" val="1133623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600201"/>
            <a:ext cx="8229600" cy="1371600"/>
          </a:xfrm>
        </p:spPr>
        <p:txBody>
          <a:bodyPr/>
          <a:lstStyle/>
          <a:p>
            <a:r>
              <a:rPr lang="en-US" dirty="0"/>
              <a:t>Repository for DNA sequence traces</a:t>
            </a:r>
          </a:p>
          <a:p>
            <a:r>
              <a:rPr lang="en-US" dirty="0">
                <a:hlinkClick r:id="rId3"/>
              </a:rPr>
              <a:t>http://www.ncbi.nlm.nih.gov/Traces/trace.cgi</a:t>
            </a:r>
            <a:endParaRPr lang="en-US" dirty="0"/>
          </a:p>
          <a:p>
            <a:endParaRPr lang="en-US" dirty="0"/>
          </a:p>
        </p:txBody>
      </p:sp>
      <p:sp>
        <p:nvSpPr>
          <p:cNvPr id="3" name="Title 2"/>
          <p:cNvSpPr>
            <a:spLocks noGrp="1"/>
          </p:cNvSpPr>
          <p:nvPr>
            <p:ph type="title"/>
          </p:nvPr>
        </p:nvSpPr>
        <p:spPr/>
        <p:txBody>
          <a:bodyPr/>
          <a:lstStyle/>
          <a:p>
            <a:r>
              <a:rPr lang="en-US" dirty="0"/>
              <a:t>NCBI Trace Archive</a:t>
            </a:r>
          </a:p>
        </p:txBody>
      </p:sp>
      <p:pic>
        <p:nvPicPr>
          <p:cNvPr id="5" name="Picture 4"/>
          <p:cNvPicPr>
            <a:picLocks noChangeAspect="1"/>
          </p:cNvPicPr>
          <p:nvPr/>
        </p:nvPicPr>
        <p:blipFill>
          <a:blip r:embed="rId4"/>
          <a:stretch>
            <a:fillRect/>
          </a:stretch>
        </p:blipFill>
        <p:spPr>
          <a:xfrm>
            <a:off x="3657600" y="2971800"/>
            <a:ext cx="4689230" cy="3048000"/>
          </a:xfrm>
          <a:prstGeom prst="rect">
            <a:avLst/>
          </a:prstGeom>
        </p:spPr>
      </p:pic>
      <p:sp>
        <p:nvSpPr>
          <p:cNvPr id="6" name="TextBox 5"/>
          <p:cNvSpPr txBox="1"/>
          <p:nvPr/>
        </p:nvSpPr>
        <p:spPr>
          <a:xfrm>
            <a:off x="4572003" y="4038603"/>
            <a:ext cx="924201" cy="307777"/>
          </a:xfrm>
          <a:prstGeom prst="rect">
            <a:avLst/>
          </a:prstGeom>
          <a:noFill/>
        </p:spPr>
        <p:txBody>
          <a:bodyPr wrap="none" rtlCol="0">
            <a:spAutoFit/>
          </a:bodyPr>
          <a:lstStyle/>
          <a:p>
            <a:r>
              <a:rPr lang="en-US" sz="1400" dirty="0"/>
              <a:t>all species</a:t>
            </a:r>
          </a:p>
        </p:txBody>
      </p:sp>
      <p:cxnSp>
        <p:nvCxnSpPr>
          <p:cNvPr id="10" name="Straight Arrow Connector 9"/>
          <p:cNvCxnSpPr>
            <a:stCxn id="6" idx="2"/>
          </p:cNvCxnSpPr>
          <p:nvPr/>
        </p:nvCxnSpPr>
        <p:spPr>
          <a:xfrm>
            <a:off x="5034104" y="4346380"/>
            <a:ext cx="604699" cy="732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315200" y="4876803"/>
            <a:ext cx="767282" cy="307777"/>
          </a:xfrm>
          <a:prstGeom prst="rect">
            <a:avLst/>
          </a:prstGeom>
          <a:noFill/>
        </p:spPr>
        <p:txBody>
          <a:bodyPr wrap="none" rtlCol="0">
            <a:spAutoFit/>
          </a:bodyPr>
          <a:lstStyle/>
          <a:p>
            <a:r>
              <a:rPr lang="en-US" sz="1400" dirty="0"/>
              <a:t>humans</a:t>
            </a:r>
          </a:p>
        </p:txBody>
      </p:sp>
      <p:cxnSp>
        <p:nvCxnSpPr>
          <p:cNvPr id="12" name="Straight Arrow Connector 11"/>
          <p:cNvCxnSpPr>
            <a:stCxn id="11" idx="2"/>
          </p:cNvCxnSpPr>
          <p:nvPr/>
        </p:nvCxnSpPr>
        <p:spPr>
          <a:xfrm flipH="1">
            <a:off x="7467603" y="5184580"/>
            <a:ext cx="231241" cy="2256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981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600203"/>
            <a:ext cx="5334000" cy="4525963"/>
          </a:xfrm>
        </p:spPr>
        <p:txBody>
          <a:bodyPr>
            <a:normAutofit fontScale="92500" lnSpcReduction="10000"/>
          </a:bodyPr>
          <a:lstStyle/>
          <a:p>
            <a:r>
              <a:rPr lang="en-US" dirty="0"/>
              <a:t>DNA polymerase is an enzyme that works by incorporating new nucleotides at the 3’ end of an existing strand of DNA (primer) complementary to those existing on the opposite strand (template)</a:t>
            </a:r>
          </a:p>
          <a:p>
            <a:r>
              <a:rPr lang="en-US" dirty="0"/>
              <a:t>DNA polymerases </a:t>
            </a:r>
            <a:r>
              <a:rPr lang="en-US" i="1" dirty="0"/>
              <a:t>in vivo </a:t>
            </a:r>
            <a:r>
              <a:rPr lang="en-US" dirty="0"/>
              <a:t>typically have error rates less than one in 10</a:t>
            </a:r>
            <a:r>
              <a:rPr lang="en-US" baseline="30000" dirty="0"/>
              <a:t>7</a:t>
            </a:r>
            <a:endParaRPr lang="en-US" dirty="0"/>
          </a:p>
        </p:txBody>
      </p:sp>
      <p:sp>
        <p:nvSpPr>
          <p:cNvPr id="3" name="Title 2"/>
          <p:cNvSpPr>
            <a:spLocks noGrp="1"/>
          </p:cNvSpPr>
          <p:nvPr>
            <p:ph type="title"/>
          </p:nvPr>
        </p:nvSpPr>
        <p:spPr/>
        <p:txBody>
          <a:bodyPr/>
          <a:lstStyle/>
          <a:p>
            <a:r>
              <a:rPr lang="en-US" dirty="0"/>
              <a:t>DNA Replication</a:t>
            </a:r>
          </a:p>
        </p:txBody>
      </p:sp>
      <p:pic>
        <p:nvPicPr>
          <p:cNvPr id="5" name="Picture 4"/>
          <p:cNvPicPr>
            <a:picLocks noChangeAspect="1"/>
          </p:cNvPicPr>
          <p:nvPr/>
        </p:nvPicPr>
        <p:blipFill>
          <a:blip r:embed="rId3"/>
          <a:stretch>
            <a:fillRect/>
          </a:stretch>
        </p:blipFill>
        <p:spPr>
          <a:xfrm>
            <a:off x="7823200" y="990600"/>
            <a:ext cx="2616200" cy="5232400"/>
          </a:xfrm>
          <a:prstGeom prst="rect">
            <a:avLst/>
          </a:prstGeom>
        </p:spPr>
      </p:pic>
      <p:sp>
        <p:nvSpPr>
          <p:cNvPr id="6" name="Rectangle 5"/>
          <p:cNvSpPr/>
          <p:nvPr/>
        </p:nvSpPr>
        <p:spPr>
          <a:xfrm>
            <a:off x="8001000" y="6172200"/>
            <a:ext cx="2590800" cy="230832"/>
          </a:xfrm>
          <a:prstGeom prst="rect">
            <a:avLst/>
          </a:prstGeom>
        </p:spPr>
        <p:txBody>
          <a:bodyPr wrap="square">
            <a:spAutoFit/>
          </a:bodyPr>
          <a:lstStyle/>
          <a:p>
            <a:r>
              <a:rPr lang="en-US" sz="900" dirty="0"/>
              <a:t>Wikipedia, “</a:t>
            </a:r>
            <a:r>
              <a:rPr lang="en-US" sz="900" dirty="0" err="1"/>
              <a:t>DNA_Replication</a:t>
            </a:r>
            <a:r>
              <a:rPr lang="en-US" sz="900" dirty="0"/>
              <a:t>”, September 3</a:t>
            </a:r>
            <a:r>
              <a:rPr lang="en-US" sz="900" baseline="30000" dirty="0"/>
              <a:t>rd</a:t>
            </a:r>
            <a:r>
              <a:rPr lang="en-US" sz="900" dirty="0"/>
              <a:t> 2013</a:t>
            </a:r>
          </a:p>
        </p:txBody>
      </p:sp>
    </p:spTree>
    <p:extLst>
      <p:ext uri="{BB962C8B-B14F-4D97-AF65-F5344CB8AC3E}">
        <p14:creationId xmlns:p14="http://schemas.microsoft.com/office/powerpoint/2010/main" val="1355388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95800" y="1371600"/>
            <a:ext cx="5867400" cy="4876800"/>
          </a:xfrm>
        </p:spPr>
        <p:txBody>
          <a:bodyPr>
            <a:normAutofit fontScale="85000" lnSpcReduction="20000"/>
          </a:bodyPr>
          <a:lstStyle/>
          <a:p>
            <a:r>
              <a:rPr lang="en-US" dirty="0"/>
              <a:t>Method developed by </a:t>
            </a:r>
            <a:r>
              <a:rPr lang="en-US" dirty="0" err="1"/>
              <a:t>Kary</a:t>
            </a:r>
            <a:r>
              <a:rPr lang="en-US" dirty="0"/>
              <a:t> Mullis in 1983 to amplify DNA</a:t>
            </a:r>
          </a:p>
          <a:p>
            <a:pPr lvl="1"/>
            <a:r>
              <a:rPr lang="en-US" dirty="0"/>
              <a:t>Awarded Nobel Prize in 1993</a:t>
            </a:r>
          </a:p>
          <a:p>
            <a:r>
              <a:rPr lang="en-US" dirty="0"/>
              <a:t>Requires a </a:t>
            </a:r>
            <a:r>
              <a:rPr lang="en-US" dirty="0" err="1"/>
              <a:t>thermostable</a:t>
            </a:r>
            <a:r>
              <a:rPr lang="en-US" dirty="0"/>
              <a:t> DNA polymerase, </a:t>
            </a:r>
            <a:r>
              <a:rPr lang="en-US" dirty="0" err="1"/>
              <a:t>dNTPs</a:t>
            </a:r>
            <a:r>
              <a:rPr lang="en-US" dirty="0"/>
              <a:t>, and complementary primers bounding a sequence of interest</a:t>
            </a:r>
          </a:p>
          <a:p>
            <a:pPr lvl="1"/>
            <a:r>
              <a:rPr lang="en-US" i="1" dirty="0" err="1"/>
              <a:t>Taq</a:t>
            </a:r>
            <a:r>
              <a:rPr lang="en-US" dirty="0"/>
              <a:t> polymerase is most often used, however it lacks 3’ to 5’ proofreading ability and thus has an error rate closer to 1 in 10</a:t>
            </a:r>
            <a:r>
              <a:rPr lang="en-US" baseline="30000" dirty="0"/>
              <a:t>4</a:t>
            </a:r>
            <a:endParaRPr lang="en-US" i="1" dirty="0"/>
          </a:p>
          <a:p>
            <a:r>
              <a:rPr lang="en-US" dirty="0"/>
              <a:t>Alternating denaturing, annealing, and elongation steps through temperature cycling</a:t>
            </a:r>
          </a:p>
        </p:txBody>
      </p:sp>
      <p:sp>
        <p:nvSpPr>
          <p:cNvPr id="3" name="Title 2"/>
          <p:cNvSpPr>
            <a:spLocks noGrp="1"/>
          </p:cNvSpPr>
          <p:nvPr>
            <p:ph type="title"/>
          </p:nvPr>
        </p:nvSpPr>
        <p:spPr/>
        <p:txBody>
          <a:bodyPr/>
          <a:lstStyle/>
          <a:p>
            <a:r>
              <a:rPr lang="en-US" dirty="0"/>
              <a:t>Polymerase Chain Reaction (PCR)</a:t>
            </a:r>
          </a:p>
        </p:txBody>
      </p:sp>
      <p:pic>
        <p:nvPicPr>
          <p:cNvPr id="8" name="Picture 7"/>
          <p:cNvPicPr>
            <a:picLocks noChangeAspect="1"/>
          </p:cNvPicPr>
          <p:nvPr/>
        </p:nvPicPr>
        <p:blipFill>
          <a:blip r:embed="rId3"/>
          <a:stretch>
            <a:fillRect/>
          </a:stretch>
        </p:blipFill>
        <p:spPr>
          <a:xfrm>
            <a:off x="1828800" y="1143000"/>
            <a:ext cx="2286000" cy="5147798"/>
          </a:xfrm>
          <a:prstGeom prst="rect">
            <a:avLst/>
          </a:prstGeom>
        </p:spPr>
      </p:pic>
      <p:sp>
        <p:nvSpPr>
          <p:cNvPr id="9" name="Rectangle 8"/>
          <p:cNvSpPr/>
          <p:nvPr/>
        </p:nvSpPr>
        <p:spPr>
          <a:xfrm>
            <a:off x="1600200" y="6172200"/>
            <a:ext cx="2057400" cy="228600"/>
          </a:xfrm>
          <a:prstGeom prst="rect">
            <a:avLst/>
          </a:prstGeom>
        </p:spPr>
        <p:txBody>
          <a:bodyPr wrap="square">
            <a:spAutoFit/>
          </a:bodyPr>
          <a:lstStyle/>
          <a:p>
            <a:r>
              <a:rPr lang="en-US" sz="900" dirty="0"/>
              <a:t>Wikipedia, “PCR”, September 26</a:t>
            </a:r>
            <a:r>
              <a:rPr lang="en-US" sz="900" baseline="30000" dirty="0"/>
              <a:t>th</a:t>
            </a:r>
            <a:r>
              <a:rPr lang="en-US" sz="900" dirty="0"/>
              <a:t> 2012</a:t>
            </a:r>
          </a:p>
        </p:txBody>
      </p:sp>
    </p:spTree>
    <p:extLst>
      <p:ext uri="{BB962C8B-B14F-4D97-AF65-F5344CB8AC3E}">
        <p14:creationId xmlns:p14="http://schemas.microsoft.com/office/powerpoint/2010/main" val="382298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600203"/>
            <a:ext cx="4419600" cy="4525963"/>
          </a:xfrm>
        </p:spPr>
        <p:txBody>
          <a:bodyPr>
            <a:normAutofit fontScale="92500" lnSpcReduction="10000"/>
          </a:bodyPr>
          <a:lstStyle/>
          <a:p>
            <a:r>
              <a:rPr lang="en-US" sz="2800" dirty="0"/>
              <a:t>Pioneer in the sequencing of DNA, RNA, and amino acid peptide chains</a:t>
            </a:r>
          </a:p>
          <a:p>
            <a:r>
              <a:rPr lang="en-US" sz="2800" dirty="0"/>
              <a:t>Only person (to date) to have been awarded two Nobel prizes in Chemistry</a:t>
            </a:r>
          </a:p>
          <a:p>
            <a:pPr lvl="1"/>
            <a:r>
              <a:rPr lang="en-US" sz="2400" dirty="0"/>
              <a:t>One of 4 to have been awarded two in any field</a:t>
            </a:r>
          </a:p>
          <a:p>
            <a:r>
              <a:rPr lang="en-US" sz="2600" dirty="0"/>
              <a:t>Eponymous namesake of </a:t>
            </a:r>
            <a:r>
              <a:rPr lang="en-US" sz="2600" dirty="0" err="1"/>
              <a:t>Wellcome</a:t>
            </a:r>
            <a:r>
              <a:rPr lang="en-US" sz="2600" dirty="0"/>
              <a:t> Trust Sanger Institute (formerly the Sanger Centre)</a:t>
            </a:r>
          </a:p>
        </p:txBody>
      </p:sp>
      <p:sp>
        <p:nvSpPr>
          <p:cNvPr id="3" name="Title 2"/>
          <p:cNvSpPr>
            <a:spLocks noGrp="1"/>
          </p:cNvSpPr>
          <p:nvPr>
            <p:ph type="title"/>
          </p:nvPr>
        </p:nvSpPr>
        <p:spPr/>
        <p:txBody>
          <a:bodyPr/>
          <a:lstStyle/>
          <a:p>
            <a:r>
              <a:rPr lang="en-US" dirty="0"/>
              <a:t>Frederick Sanger</a:t>
            </a:r>
          </a:p>
        </p:txBody>
      </p:sp>
      <p:pic>
        <p:nvPicPr>
          <p:cNvPr id="5" name="Picture 4"/>
          <p:cNvPicPr>
            <a:picLocks noChangeAspect="1"/>
          </p:cNvPicPr>
          <p:nvPr/>
        </p:nvPicPr>
        <p:blipFill>
          <a:blip r:embed="rId3"/>
          <a:stretch>
            <a:fillRect/>
          </a:stretch>
        </p:blipFill>
        <p:spPr>
          <a:xfrm>
            <a:off x="6858000" y="1611868"/>
            <a:ext cx="3111500" cy="3837974"/>
          </a:xfrm>
          <a:prstGeom prst="rect">
            <a:avLst/>
          </a:prstGeom>
        </p:spPr>
      </p:pic>
      <p:sp>
        <p:nvSpPr>
          <p:cNvPr id="6" name="Rectangle 5"/>
          <p:cNvSpPr/>
          <p:nvPr/>
        </p:nvSpPr>
        <p:spPr>
          <a:xfrm>
            <a:off x="7772400" y="5486400"/>
            <a:ext cx="1676400" cy="369332"/>
          </a:xfrm>
          <a:prstGeom prst="rect">
            <a:avLst/>
          </a:prstGeom>
        </p:spPr>
        <p:txBody>
          <a:bodyPr wrap="square">
            <a:spAutoFit/>
          </a:bodyPr>
          <a:lstStyle/>
          <a:p>
            <a:r>
              <a:rPr lang="en-US" sz="900" dirty="0"/>
              <a:t>Frederick Sanger</a:t>
            </a:r>
          </a:p>
          <a:p>
            <a:r>
              <a:rPr lang="en-US" sz="900" dirty="0"/>
              <a:t>National Library of Medicine</a:t>
            </a:r>
          </a:p>
        </p:txBody>
      </p:sp>
    </p:spTree>
    <p:extLst>
      <p:ext uri="{BB962C8B-B14F-4D97-AF65-F5344CB8AC3E}">
        <p14:creationId xmlns:p14="http://schemas.microsoft.com/office/powerpoint/2010/main" val="1618522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“Plus and Minus” Method</a:t>
            </a:r>
          </a:p>
        </p:txBody>
      </p:sp>
      <p:pic>
        <p:nvPicPr>
          <p:cNvPr id="5" name="Picture 4"/>
          <p:cNvPicPr>
            <a:picLocks noChangeAspect="1"/>
          </p:cNvPicPr>
          <p:nvPr/>
        </p:nvPicPr>
        <p:blipFill>
          <a:blip r:embed="rId3"/>
          <a:stretch>
            <a:fillRect/>
          </a:stretch>
        </p:blipFill>
        <p:spPr>
          <a:xfrm>
            <a:off x="2074308" y="1355034"/>
            <a:ext cx="3488295" cy="4817169"/>
          </a:xfrm>
          <a:prstGeom prst="rect">
            <a:avLst/>
          </a:prstGeom>
        </p:spPr>
      </p:pic>
      <p:sp>
        <p:nvSpPr>
          <p:cNvPr id="6" name="Rectangle 5"/>
          <p:cNvSpPr/>
          <p:nvPr/>
        </p:nvSpPr>
        <p:spPr>
          <a:xfrm>
            <a:off x="1676400" y="6172200"/>
            <a:ext cx="3429000" cy="230832"/>
          </a:xfrm>
          <a:prstGeom prst="rect">
            <a:avLst/>
          </a:prstGeom>
        </p:spPr>
        <p:txBody>
          <a:bodyPr wrap="square">
            <a:spAutoFit/>
          </a:bodyPr>
          <a:lstStyle/>
          <a:p>
            <a:r>
              <a:rPr lang="en-US" sz="900" dirty="0"/>
              <a:t>Sanger F and Coulson AR (1975) J. Mol. Biol., 94, pp. 441-448</a:t>
            </a:r>
          </a:p>
        </p:txBody>
      </p:sp>
      <p:sp>
        <p:nvSpPr>
          <p:cNvPr id="2" name="TextBox 1"/>
          <p:cNvSpPr txBox="1"/>
          <p:nvPr/>
        </p:nvSpPr>
        <p:spPr>
          <a:xfrm>
            <a:off x="5410200" y="5943600"/>
            <a:ext cx="4699874" cy="369332"/>
          </a:xfrm>
          <a:prstGeom prst="rect">
            <a:avLst/>
          </a:prstGeom>
          <a:noFill/>
        </p:spPr>
        <p:txBody>
          <a:bodyPr wrap="none" rtlCol="0">
            <a:spAutoFit/>
          </a:bodyPr>
          <a:lstStyle/>
          <a:p>
            <a:r>
              <a:rPr lang="en-US" dirty="0"/>
              <a:t>Applicable to single stranded DNA (</a:t>
            </a:r>
            <a:r>
              <a:rPr lang="en-US" dirty="0" err="1"/>
              <a:t>ssDNA</a:t>
            </a:r>
            <a:r>
              <a:rPr lang="en-US" dirty="0"/>
              <a:t>) only!</a:t>
            </a:r>
          </a:p>
        </p:txBody>
      </p:sp>
      <p:sp>
        <p:nvSpPr>
          <p:cNvPr id="8" name="TextBox 7"/>
          <p:cNvSpPr txBox="1"/>
          <p:nvPr/>
        </p:nvSpPr>
        <p:spPr>
          <a:xfrm>
            <a:off x="6629403" y="1066800"/>
            <a:ext cx="2679003" cy="369332"/>
          </a:xfrm>
          <a:prstGeom prst="rect">
            <a:avLst/>
          </a:prstGeom>
          <a:noFill/>
        </p:spPr>
        <p:txBody>
          <a:bodyPr wrap="none" rtlCol="0">
            <a:spAutoFit/>
          </a:bodyPr>
          <a:lstStyle/>
          <a:p>
            <a:r>
              <a:rPr lang="en-US" dirty="0">
                <a:solidFill>
                  <a:srgbClr val="FF0000"/>
                </a:solidFill>
              </a:rPr>
              <a:t>“sequencing by synthesis” </a:t>
            </a:r>
          </a:p>
        </p:txBody>
      </p:sp>
      <p:pic>
        <p:nvPicPr>
          <p:cNvPr id="7" name="Picture 6"/>
          <p:cNvPicPr>
            <a:picLocks noChangeAspect="1"/>
          </p:cNvPicPr>
          <p:nvPr/>
        </p:nvPicPr>
        <p:blipFill>
          <a:blip r:embed="rId4"/>
          <a:stretch>
            <a:fillRect/>
          </a:stretch>
        </p:blipFill>
        <p:spPr>
          <a:xfrm>
            <a:off x="6172200" y="1471776"/>
            <a:ext cx="3352800" cy="4471824"/>
          </a:xfrm>
          <a:prstGeom prst="rect">
            <a:avLst/>
          </a:prstGeom>
        </p:spPr>
      </p:pic>
    </p:spTree>
    <p:extLst>
      <p:ext uri="{BB962C8B-B14F-4D97-AF65-F5344CB8AC3E}">
        <p14:creationId xmlns:p14="http://schemas.microsoft.com/office/powerpoint/2010/main" val="20160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1200" y="1600200"/>
            <a:ext cx="4648200" cy="3810000"/>
          </a:xfrm>
        </p:spPr>
        <p:txBody>
          <a:bodyPr>
            <a:normAutofit fontScale="77500" lnSpcReduction="20000"/>
          </a:bodyPr>
          <a:lstStyle/>
          <a:p>
            <a:r>
              <a:rPr lang="en-US" dirty="0"/>
              <a:t>Bacteriophage φ-X174</a:t>
            </a:r>
          </a:p>
          <a:p>
            <a:r>
              <a:rPr lang="en-US" dirty="0"/>
              <a:t>5,386 base pairs, </a:t>
            </a:r>
            <a:r>
              <a:rPr lang="en-US" dirty="0" err="1"/>
              <a:t>ssDNA</a:t>
            </a:r>
            <a:endParaRPr lang="en-US" dirty="0"/>
          </a:p>
          <a:p>
            <a:r>
              <a:rPr lang="en-US" dirty="0"/>
              <a:t>Contains 11 proteins consisting of 1986 amino acids</a:t>
            </a:r>
          </a:p>
          <a:p>
            <a:r>
              <a:rPr lang="en-US" dirty="0"/>
              <a:t>With 3bp required for 1 amino acid that would require at least 5,958 </a:t>
            </a:r>
            <a:r>
              <a:rPr lang="en-US" dirty="0" err="1"/>
              <a:t>bp</a:t>
            </a:r>
            <a:r>
              <a:rPr lang="en-US" dirty="0"/>
              <a:t> of sequence</a:t>
            </a:r>
          </a:p>
          <a:p>
            <a:r>
              <a:rPr lang="en-US" dirty="0"/>
              <a:t>φ-X174 thus showed the first example of overlapping genes</a:t>
            </a:r>
          </a:p>
        </p:txBody>
      </p:sp>
      <p:sp>
        <p:nvSpPr>
          <p:cNvPr id="3" name="Title 2"/>
          <p:cNvSpPr>
            <a:spLocks noGrp="1"/>
          </p:cNvSpPr>
          <p:nvPr>
            <p:ph type="title"/>
          </p:nvPr>
        </p:nvSpPr>
        <p:spPr/>
        <p:txBody>
          <a:bodyPr/>
          <a:lstStyle/>
          <a:p>
            <a:r>
              <a:rPr lang="en-US" dirty="0"/>
              <a:t>First DNA Genome Sequenced</a:t>
            </a:r>
          </a:p>
        </p:txBody>
      </p:sp>
      <p:pic>
        <p:nvPicPr>
          <p:cNvPr id="5" name="Picture 4"/>
          <p:cNvPicPr>
            <a:picLocks noChangeAspect="1"/>
          </p:cNvPicPr>
          <p:nvPr/>
        </p:nvPicPr>
        <p:blipFill>
          <a:blip r:embed="rId3"/>
          <a:stretch>
            <a:fillRect/>
          </a:stretch>
        </p:blipFill>
        <p:spPr>
          <a:xfrm>
            <a:off x="1828800" y="1600202"/>
            <a:ext cx="3733800" cy="3443393"/>
          </a:xfrm>
          <a:prstGeom prst="rect">
            <a:avLst/>
          </a:prstGeom>
        </p:spPr>
      </p:pic>
      <p:sp>
        <p:nvSpPr>
          <p:cNvPr id="6" name="Rectangle 5"/>
          <p:cNvSpPr/>
          <p:nvPr/>
        </p:nvSpPr>
        <p:spPr>
          <a:xfrm>
            <a:off x="1600200" y="6169968"/>
            <a:ext cx="2819400" cy="230832"/>
          </a:xfrm>
          <a:prstGeom prst="rect">
            <a:avLst/>
          </a:prstGeom>
        </p:spPr>
        <p:txBody>
          <a:bodyPr wrap="square">
            <a:spAutoFit/>
          </a:bodyPr>
          <a:lstStyle/>
          <a:p>
            <a:r>
              <a:rPr lang="en-US" sz="900" dirty="0"/>
              <a:t>Wikipedia, “Phi_X_174”, September 26</a:t>
            </a:r>
            <a:r>
              <a:rPr lang="en-US" sz="900" baseline="30000" dirty="0"/>
              <a:t>th</a:t>
            </a:r>
            <a:r>
              <a:rPr lang="en-US" sz="900" dirty="0"/>
              <a:t> 2012</a:t>
            </a:r>
          </a:p>
        </p:txBody>
      </p:sp>
      <p:sp>
        <p:nvSpPr>
          <p:cNvPr id="7" name="TextBox 6"/>
          <p:cNvSpPr txBox="1"/>
          <p:nvPr/>
        </p:nvSpPr>
        <p:spPr>
          <a:xfrm>
            <a:off x="5715000" y="5181600"/>
            <a:ext cx="4648200" cy="738664"/>
          </a:xfrm>
          <a:prstGeom prst="rect">
            <a:avLst/>
          </a:prstGeom>
          <a:noFill/>
        </p:spPr>
        <p:txBody>
          <a:bodyPr wrap="square" rtlCol="0">
            <a:spAutoFit/>
          </a:bodyPr>
          <a:lstStyle/>
          <a:p>
            <a:r>
              <a:rPr lang="en-US" sz="1400" i="1" dirty="0"/>
              <a:t>“The most striking feature of the </a:t>
            </a:r>
            <a:r>
              <a:rPr lang="en-US" sz="1400" i="1" dirty="0" err="1"/>
              <a:t>ϕX</a:t>
            </a:r>
            <a:r>
              <a:rPr lang="en-US" sz="1400" i="1" dirty="0"/>
              <a:t> DNA sequence is the way in which the various functions of the genome are compressed within the 5,375 nucleotides” </a:t>
            </a:r>
            <a:r>
              <a:rPr lang="en-US" sz="1400" dirty="0"/>
              <a:t>–F. Sanger, Nature, 1977</a:t>
            </a:r>
          </a:p>
        </p:txBody>
      </p:sp>
    </p:spTree>
    <p:extLst>
      <p:ext uri="{BB962C8B-B14F-4D97-AF65-F5344CB8AC3E}">
        <p14:creationId xmlns:p14="http://schemas.microsoft.com/office/powerpoint/2010/main" val="2989721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5422" b="-5422"/>
          <a:stretch>
            <a:fillRect/>
          </a:stretch>
        </p:blipFill>
        <p:spPr/>
      </p:pic>
      <p:sp>
        <p:nvSpPr>
          <p:cNvPr id="3" name="Title 2"/>
          <p:cNvSpPr>
            <a:spLocks noGrp="1"/>
          </p:cNvSpPr>
          <p:nvPr>
            <p:ph type="title"/>
          </p:nvPr>
        </p:nvSpPr>
        <p:spPr/>
        <p:txBody>
          <a:bodyPr/>
          <a:lstStyle/>
          <a:p>
            <a:r>
              <a:rPr lang="en-US" dirty="0"/>
              <a:t>Fragment Map of </a:t>
            </a:r>
            <a:r>
              <a:rPr lang="el-GR" dirty="0"/>
              <a:t>φ-X174</a:t>
            </a:r>
            <a:br>
              <a:rPr lang="el-GR" dirty="0"/>
            </a:br>
            <a:r>
              <a:rPr lang="en-US" dirty="0"/>
              <a:t> </a:t>
            </a:r>
          </a:p>
        </p:txBody>
      </p:sp>
      <p:sp>
        <p:nvSpPr>
          <p:cNvPr id="6" name="Rectangle 5"/>
          <p:cNvSpPr/>
          <p:nvPr/>
        </p:nvSpPr>
        <p:spPr>
          <a:xfrm>
            <a:off x="8229600" y="6172200"/>
            <a:ext cx="2362200" cy="228600"/>
          </a:xfrm>
          <a:prstGeom prst="rect">
            <a:avLst/>
          </a:prstGeom>
        </p:spPr>
        <p:txBody>
          <a:bodyPr wrap="square">
            <a:spAutoFit/>
          </a:bodyPr>
          <a:lstStyle/>
          <a:p>
            <a:r>
              <a:rPr lang="en-US" sz="900" dirty="0"/>
              <a:t>Sanger F et al (1977) Nature, 265, pp. 687-695</a:t>
            </a:r>
          </a:p>
        </p:txBody>
      </p:sp>
      <p:sp>
        <p:nvSpPr>
          <p:cNvPr id="2" name="TextBox 1"/>
          <p:cNvSpPr txBox="1"/>
          <p:nvPr/>
        </p:nvSpPr>
        <p:spPr>
          <a:xfrm>
            <a:off x="2590803" y="1371600"/>
            <a:ext cx="5675277" cy="369332"/>
          </a:xfrm>
          <a:prstGeom prst="rect">
            <a:avLst/>
          </a:prstGeom>
          <a:noFill/>
        </p:spPr>
        <p:txBody>
          <a:bodyPr wrap="none" rtlCol="0">
            <a:spAutoFit/>
          </a:bodyPr>
          <a:lstStyle/>
          <a:p>
            <a:r>
              <a:rPr lang="en-US" dirty="0"/>
              <a:t>Various restriction enzymes used for creating priming sites</a:t>
            </a:r>
          </a:p>
        </p:txBody>
      </p:sp>
      <p:cxnSp>
        <p:nvCxnSpPr>
          <p:cNvPr id="8" name="Straight Arrow Connector 7"/>
          <p:cNvCxnSpPr/>
          <p:nvPr/>
        </p:nvCxnSpPr>
        <p:spPr>
          <a:xfrm flipH="1">
            <a:off x="2362200" y="1752600"/>
            <a:ext cx="228600" cy="381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9868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err="1"/>
              <a:t>Dideoxy</a:t>
            </a:r>
            <a:r>
              <a:rPr lang="en-US" sz="3200" dirty="0"/>
              <a:t> “Sanger” method of DNA sequencing</a:t>
            </a:r>
          </a:p>
        </p:txBody>
      </p:sp>
      <p:pic>
        <p:nvPicPr>
          <p:cNvPr id="5" name="Picture 4"/>
          <p:cNvPicPr>
            <a:picLocks noChangeAspect="1"/>
          </p:cNvPicPr>
          <p:nvPr/>
        </p:nvPicPr>
        <p:blipFill>
          <a:blip r:embed="rId3"/>
          <a:stretch>
            <a:fillRect/>
          </a:stretch>
        </p:blipFill>
        <p:spPr>
          <a:xfrm>
            <a:off x="5181603" y="2133600"/>
            <a:ext cx="2627411" cy="2514600"/>
          </a:xfrm>
          <a:prstGeom prst="rect">
            <a:avLst/>
          </a:prstGeom>
        </p:spPr>
      </p:pic>
      <p:sp>
        <p:nvSpPr>
          <p:cNvPr id="7" name="Rectangle 6"/>
          <p:cNvSpPr/>
          <p:nvPr/>
        </p:nvSpPr>
        <p:spPr>
          <a:xfrm>
            <a:off x="1676400" y="6172200"/>
            <a:ext cx="3733800" cy="230832"/>
          </a:xfrm>
          <a:prstGeom prst="rect">
            <a:avLst/>
          </a:prstGeom>
        </p:spPr>
        <p:txBody>
          <a:bodyPr wrap="square">
            <a:spAutoFit/>
          </a:bodyPr>
          <a:lstStyle/>
          <a:p>
            <a:r>
              <a:rPr lang="en-US" sz="900" dirty="0"/>
              <a:t>Sanger F, 1980, Nobel Lecture, http://</a:t>
            </a:r>
            <a:r>
              <a:rPr lang="en-US" sz="900" dirty="0" err="1"/>
              <a:t>www.nobelprize.org</a:t>
            </a:r>
            <a:endParaRPr lang="en-US" sz="900" dirty="0"/>
          </a:p>
        </p:txBody>
      </p:sp>
      <p:pic>
        <p:nvPicPr>
          <p:cNvPr id="9" name="Picture 8"/>
          <p:cNvPicPr>
            <a:picLocks noChangeAspect="1"/>
          </p:cNvPicPr>
          <p:nvPr/>
        </p:nvPicPr>
        <p:blipFill>
          <a:blip r:embed="rId4"/>
          <a:stretch>
            <a:fillRect/>
          </a:stretch>
        </p:blipFill>
        <p:spPr>
          <a:xfrm>
            <a:off x="1600200" y="2362200"/>
            <a:ext cx="2896888" cy="2133600"/>
          </a:xfrm>
          <a:prstGeom prst="rect">
            <a:avLst/>
          </a:prstGeom>
        </p:spPr>
      </p:pic>
      <p:pic>
        <p:nvPicPr>
          <p:cNvPr id="10" name="Picture 9"/>
          <p:cNvPicPr>
            <a:picLocks noChangeAspect="1"/>
          </p:cNvPicPr>
          <p:nvPr/>
        </p:nvPicPr>
        <p:blipFill>
          <a:blip r:embed="rId5"/>
          <a:stretch>
            <a:fillRect/>
          </a:stretch>
        </p:blipFill>
        <p:spPr>
          <a:xfrm>
            <a:off x="8686800" y="1828800"/>
            <a:ext cx="1554602" cy="3225800"/>
          </a:xfrm>
          <a:prstGeom prst="rect">
            <a:avLst/>
          </a:prstGeom>
        </p:spPr>
      </p:pic>
      <p:sp>
        <p:nvSpPr>
          <p:cNvPr id="11" name="Rectangle 10"/>
          <p:cNvSpPr/>
          <p:nvPr/>
        </p:nvSpPr>
        <p:spPr>
          <a:xfrm>
            <a:off x="7772400" y="6172200"/>
            <a:ext cx="2819400" cy="230832"/>
          </a:xfrm>
          <a:prstGeom prst="rect">
            <a:avLst/>
          </a:prstGeom>
        </p:spPr>
        <p:txBody>
          <a:bodyPr wrap="square">
            <a:spAutoFit/>
          </a:bodyPr>
          <a:lstStyle/>
          <a:p>
            <a:r>
              <a:rPr lang="en-US" sz="900" dirty="0"/>
              <a:t>Wikipedia, “Sanger Sequencing”, September 26</a:t>
            </a:r>
            <a:r>
              <a:rPr lang="en-US" sz="900" baseline="30000" dirty="0"/>
              <a:t>th</a:t>
            </a:r>
            <a:r>
              <a:rPr lang="en-US" sz="900" dirty="0"/>
              <a:t> 2012</a:t>
            </a:r>
          </a:p>
        </p:txBody>
      </p:sp>
      <p:sp>
        <p:nvSpPr>
          <p:cNvPr id="12" name="Right Arrow 11"/>
          <p:cNvSpPr/>
          <p:nvPr/>
        </p:nvSpPr>
        <p:spPr>
          <a:xfrm>
            <a:off x="4724400" y="2971800"/>
            <a:ext cx="152400" cy="685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8077200" y="2971800"/>
            <a:ext cx="152400" cy="685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495803" y="5334000"/>
            <a:ext cx="2679003" cy="369332"/>
          </a:xfrm>
          <a:prstGeom prst="rect">
            <a:avLst/>
          </a:prstGeom>
          <a:noFill/>
        </p:spPr>
        <p:txBody>
          <a:bodyPr wrap="none" rtlCol="0">
            <a:spAutoFit/>
          </a:bodyPr>
          <a:lstStyle/>
          <a:p>
            <a:r>
              <a:rPr lang="en-US" dirty="0">
                <a:solidFill>
                  <a:srgbClr val="FF0000"/>
                </a:solidFill>
              </a:rPr>
              <a:t>“sequencing by synthesis” </a:t>
            </a:r>
          </a:p>
        </p:txBody>
      </p:sp>
    </p:spTree>
    <p:extLst>
      <p:ext uri="{BB962C8B-B14F-4D97-AF65-F5344CB8AC3E}">
        <p14:creationId xmlns:p14="http://schemas.microsoft.com/office/powerpoint/2010/main" val="24437555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CF86C505-51D2-4194-8149-002E802B3D51}"/>
  <p:tag name="ISPRING_RESOURCE_FOLDER" val="C:\Users\remills\Box Sync\Courses\BINF529_Winter2019\Presentations\Session_02\History_of_Sequencing\"/>
  <p:tag name="ISPRING_PRESENTATION_PATH" val="C:\Users\remills\Box Sync\Courses\BINF529_Winter2019\Presentations\Session_02\History_of_Sequencing.pptx"/>
  <p:tag name="ISPRING_PROJECT_VERSION" val="9"/>
  <p:tag name="ISPRING_PROJECT_FOLDER_UPDATED" val="1"/>
  <p:tag name="ISPRING_SCREEN_RECS_UPDATED" val="C:\Users\remills\Box Sync\Courses\BINF529_Winter2019\Presentations\Session_02\History_of_Sequencing\"/>
  <p:tag name="ISPRING_PRESENTATION_TITLE" val="History_of_Sequencing"/>
  <p:tag name="ISPRING_FIRST_PUBLISH" val="1"/>
  <p:tag name="ISPRING_LMS_API_VERSION" val="SCORM 2004 (2nd edition)"/>
  <p:tag name="ISPRING_ULTRA_SCORM_COURSE_ID" val="F0703D83-D55F-4744-82B8-65D30D2BC2B6"/>
  <p:tag name="ISPRING_CMI5_LAUNCH_METHOD" val="any window"/>
  <p:tag name="ISPRING_SCORM_ENDPOINT" val="&lt;endpoint&gt;&lt;enable&gt;0&lt;/enable&gt;&lt;lrs&gt;http://&lt;/lrs&gt;&lt;auth&gt;0&lt;/auth&gt;&lt;login&gt;&lt;/login&gt;&lt;password&gt;&lt;/password&gt;&lt;key&gt;&lt;/key&gt;&lt;name&gt;&lt;/name&gt;&lt;email&gt;&lt;/email&gt;&lt;/endpoint&gt;&#10;"/>
  <p:tag name="ISPRINGCLOUDFOLDERID" val="1"/>
  <p:tag name="ISPRINGONLINEFOLDERID" val="1"/>
  <p:tag name="ISPRING_OUTPUT_FOLDER" val="[[&quot;G\bcz{37BE974A-8E82-4344-9460-44740314AC02}&quot;,&quot;C:\\Users\\remills\\Box Sync\\Courses\\BINF529_Winter2019\\SCORM\\Session_01&quot;]]"/>
  <p:tag name="ISPRING_SCORM_RATE_SLIDES" val="0"/>
  <p:tag name="ISPRING_SCORM_PASSING_SCORE" val="100.000000"/>
  <p:tag name="ISPRING_CURRENT_PLAYER_ID" val="univers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13572</TotalTime>
  <Words>1176</Words>
  <Application>Microsoft Office PowerPoint</Application>
  <PresentationFormat>Widescreen</PresentationFormat>
  <Paragraphs>139</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Cambria Math</vt:lpstr>
      <vt:lpstr>Office Theme</vt:lpstr>
      <vt:lpstr>Brief History of Sequencing</vt:lpstr>
      <vt:lpstr>Learning Objectives</vt:lpstr>
      <vt:lpstr>DNA Replication</vt:lpstr>
      <vt:lpstr>Polymerase Chain Reaction (PCR)</vt:lpstr>
      <vt:lpstr>Frederick Sanger</vt:lpstr>
      <vt:lpstr>“Plus and Minus” Method</vt:lpstr>
      <vt:lpstr>First DNA Genome Sequenced</vt:lpstr>
      <vt:lpstr>Fragment Map of φ-X174  </vt:lpstr>
      <vt:lpstr>Dideoxy “Sanger” method of DNA sequencing</vt:lpstr>
      <vt:lpstr>Improvements to Sanger Method</vt:lpstr>
      <vt:lpstr>Sequence Chromatograms</vt:lpstr>
      <vt:lpstr>Phred –Base Calling and Early Quality Scoring</vt:lpstr>
      <vt:lpstr>First Genome of a Free Living Organism </vt:lpstr>
      <vt:lpstr>H. Influenzae sequencing strategy  </vt:lpstr>
      <vt:lpstr>Sequenced Bacterial Genomes (1st gen) </vt:lpstr>
      <vt:lpstr>Sequencing Eukaryotes</vt:lpstr>
      <vt:lpstr>Sequencing the Human Genome</vt:lpstr>
      <vt:lpstr>The Human Genome: A Drama in Two Parts</vt:lpstr>
      <vt:lpstr>Whole Genome Sequencing Strategies</vt:lpstr>
      <vt:lpstr>Clone-by-clone Approach</vt:lpstr>
      <vt:lpstr>Whole Genome Shotgun Approach</vt:lpstr>
      <vt:lpstr>Celera Sequencing Pipeline</vt:lpstr>
      <vt:lpstr>NCBI Trace Archive</vt:lpstr>
    </vt:vector>
  </TitlesOfParts>
  <Company>Partners HealthCare System,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History_of_Sequencing</dc:title>
  <dc:creator>Hislop, Shona C.</dc:creator>
  <cp:lastModifiedBy>Ryan Mills</cp:lastModifiedBy>
  <cp:revision>626</cp:revision>
  <dcterms:created xsi:type="dcterms:W3CDTF">2011-09-26T19:06:25Z</dcterms:created>
  <dcterms:modified xsi:type="dcterms:W3CDTF">2020-01-21T14:05:07Z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1852405724</vt:i4>
  </property>
  <property fmtid="{D5CDD505-2E9C-101B-9397-08002B2CF9AE}" pid="3" name="_NewReviewCycle">
    <vt:lpwstr/>
  </property>
  <property fmtid="{D5CDD505-2E9C-101B-9397-08002B2CF9AE}" pid="4" name="_EmailSubject">
    <vt:lpwstr>PowerPoint Template</vt:lpwstr>
  </property>
  <property fmtid="{D5CDD505-2E9C-101B-9397-08002B2CF9AE}" pid="5" name="_AuthorEmail">
    <vt:lpwstr>SSTEPHAN@PARTNERS.ORG</vt:lpwstr>
  </property>
  <property fmtid="{D5CDD505-2E9C-101B-9397-08002B2CF9AE}" pid="6" name="_AuthorEmailDisplayName">
    <vt:lpwstr>Stephan, Shona C.</vt:lpwstr>
  </property>
</Properties>
</file>